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5">
          <p15:clr>
            <a:srgbClr val="A4A3A4"/>
          </p15:clr>
        </p15:guide>
        <p15:guide id="2" pos="311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68" autoAdjust="0"/>
    <p:restoredTop sz="98638" autoAdjust="0"/>
  </p:normalViewPr>
  <p:slideViewPr>
    <p:cSldViewPr snapToGrid="0" snapToObjects="1">
      <p:cViewPr varScale="1">
        <p:scale>
          <a:sx n="70" d="100"/>
          <a:sy n="70" d="100"/>
        </p:scale>
        <p:origin x="1424" y="52"/>
      </p:cViewPr>
      <p:guideLst>
        <p:guide orient="horz" pos="2155"/>
        <p:guide pos="311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6" d="100"/>
          <a:sy n="76" d="100"/>
        </p:scale>
        <p:origin x="1122" y="108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F6B47D74-74FB-45D1-8697-B6E64BDD29B9}" type="datetime1">
              <a:rPr lang="ko-KR" altLang="en-US"/>
              <a:pPr lvl="0">
                <a:defRPr/>
              </a:pPr>
              <a:t>2020-06-08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CECE9A8-E210-41A7-BD2D-D14129DE9F14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noFill/>
          <a:ln>
            <a:solidFill>
              <a:srgbClr val="000000"/>
            </a:solidFill>
            <a:miter/>
          </a:ln>
        </p:spPr>
      </p:sp>
      <p:sp>
        <p:nvSpPr>
          <p:cNvPr id="34819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wrap="square" anchor="t" anchorCtr="0">
            <a:prstTxWarp prst="textNoShape">
              <a:avLst/>
            </a:prstTxWarp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482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 wrap="square" anchorCtr="0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F6FA1834-D4B2-4FC0-930F-D69436D61207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defRPr/>
              </a:pPr>
              <a:t>15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288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100000">
                <a:srgbClr val="EAE6DB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" y="913347"/>
            <a:ext cx="9900000" cy="216000"/>
          </a:xfrm>
          <a:prstGeom prst="rect">
            <a:avLst/>
          </a:prstGeom>
        </p:spPr>
      </p:pic>
      <p:grpSp>
        <p:nvGrpSpPr>
          <p:cNvPr id="5" name="그룹 4"/>
          <p:cNvGrpSpPr/>
          <p:nvPr userDrawn="1"/>
        </p:nvGrpSpPr>
        <p:grpSpPr>
          <a:xfrm>
            <a:off x="8350104" y="6493748"/>
            <a:ext cx="1467552" cy="258895"/>
            <a:chOff x="7621096" y="6540535"/>
            <a:chExt cx="1147075" cy="190427"/>
          </a:xfrm>
        </p:grpSpPr>
        <p:pic>
          <p:nvPicPr>
            <p:cNvPr id="6" name="그림 5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29" t="26066" r="27978" b="25930"/>
            <a:stretch/>
          </p:blipFill>
          <p:spPr>
            <a:xfrm>
              <a:off x="7621096" y="6545842"/>
              <a:ext cx="213102" cy="17267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 userDrawn="1"/>
          </p:nvSpPr>
          <p:spPr>
            <a:xfrm>
              <a:off x="7834199" y="6540535"/>
              <a:ext cx="933972" cy="190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i="0" spc="0" baseline="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기업전용</a:t>
              </a:r>
              <a:r>
                <a:rPr lang="en-US" altLang="ko-KR" sz="1200" b="1" i="0" spc="0" baseline="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Talk</a:t>
              </a:r>
              <a:endParaRPr lang="en-US" altLang="ko-KR" sz="1200" b="1" i="0" spc="0" baseline="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789719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마스터 _ 타이틀" preserve="1" userDrawn="1">
  <p:cSld name="마스터 _ 타이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37"/>
          <p:cNvSpPr>
            <a:spLocks noGrp="1"/>
          </p:cNvSpPr>
          <p:nvPr>
            <p:ph type="title"/>
          </p:nvPr>
        </p:nvSpPr>
        <p:spPr>
          <a:xfrm>
            <a:off x="776536" y="621261"/>
            <a:ext cx="8335614" cy="400110"/>
          </a:xfrm>
          <a:prstGeom prst="rect">
            <a:avLst/>
          </a:prstGeom>
          <a:noFill/>
          <a:ln w="6350" algn="ctr">
            <a:noFill/>
            <a:miter/>
          </a:ln>
        </p:spPr>
        <p:txBody>
          <a:bodyPr wrap="square" lIns="0" tIns="0" rIns="0" bIns="0" anchor="t" anchorCtr="0">
            <a:spAutoFit/>
          </a:bodyPr>
          <a:lstStyle>
            <a:lvl1pPr algn="l">
              <a:defRPr lang="ko-KR" altLang="en-US" sz="2600" b="1" spc="-60" baseline="0" dirty="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marL="0" lvl="0" algn="l" defTabSz="914400" latinLnBrk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8"/>
          <p:cNvSpPr>
            <a:spLocks noGrp="1"/>
          </p:cNvSpPr>
          <p:nvPr>
            <p:ph type="body" sz="quarter" idx="10" hasCustomPrompt="1"/>
          </p:nvPr>
        </p:nvSpPr>
        <p:spPr>
          <a:xfrm>
            <a:off x="271703" y="702266"/>
            <a:ext cx="468831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l">
              <a:buNone/>
              <a:defRPr sz="1800" b="1" spc="-60" baseline="0">
                <a:solidFill>
                  <a:schemeClr val="accent6"/>
                </a:solidFill>
                <a:latin typeface="+mn-ea"/>
                <a:ea typeface="+mn-ea"/>
              </a:defRPr>
            </a:lvl1pPr>
          </a:lstStyle>
          <a:p>
            <a:pPr lvl="0">
              <a:defRPr/>
            </a:pPr>
            <a:r>
              <a:rPr lang="en-US" altLang="ko-KR"/>
              <a:t> </a:t>
            </a:r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ko-KR" altLang="en-US"/>
              <a:t>마스터 텍스트 스타일 편집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CDCD06FA-39CC-4ED1-A225-76A6C7A274EA}" type="datetime1">
              <a:rPr lang="ko-KR" altLang="en-US"/>
              <a:pPr lvl="0">
                <a:defRPr/>
              </a:pPr>
              <a:t>2020-06-08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F42802D1-5EED-4B05-83D7-7E58F505078B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</p:sldLayoutIdLst>
  <p:transition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맑은 고딕"/>
          <a:ea typeface="맑은 고딕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herpago.co.kr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2697024"/>
            <a:ext cx="9906000" cy="1463953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>
              <a:latin typeface="맑은 고딕"/>
              <a:ea typeface="맑은 고딕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7602" y="2856398"/>
            <a:ext cx="8570638" cy="687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1" i="0" u="none" strike="noStrike" dirty="0"/>
              <a:t>메</a:t>
            </a:r>
            <a:r>
              <a:rPr lang="ko-KR" altLang="en-US" sz="2800" b="1" i="0" u="none" strike="noStrike" dirty="0">
                <a:solidFill>
                  <a:schemeClr val="lt1"/>
                </a:solidFill>
              </a:rPr>
              <a:t>메신저 기반  업무 솔루션</a:t>
            </a:r>
            <a:r>
              <a:rPr lang="ko-KR" altLang="en-US" sz="2000" b="1" i="0" u="none" strike="noStrike" dirty="0">
                <a:solidFill>
                  <a:schemeClr val="lt1"/>
                </a:solidFill>
              </a:rPr>
              <a:t> </a:t>
            </a:r>
            <a:r>
              <a:rPr lang="en-US" altLang="ko-KR" sz="2000" b="1" i="0" u="none" strike="noStrike" dirty="0">
                <a:solidFill>
                  <a:schemeClr val="lt1"/>
                </a:solidFill>
              </a:rPr>
              <a:t>-</a:t>
            </a:r>
            <a:r>
              <a:rPr lang="ko-KR" altLang="en-US" sz="2000" b="1" i="0" u="none" strike="noStrike" dirty="0">
                <a:solidFill>
                  <a:schemeClr val="lt1"/>
                </a:solidFill>
              </a:rPr>
              <a:t> </a:t>
            </a:r>
            <a:r>
              <a:rPr sz="2000" b="1" i="0" u="none" strike="noStrike" dirty="0"/>
              <a:t> </a:t>
            </a:r>
            <a:r>
              <a:rPr lang="en-US" altLang="ko-KR" sz="2000" b="1" spc="-150" dirty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맑은 고딕"/>
                <a:ea typeface="맑은 고딕"/>
              </a:rPr>
              <a:t>KT </a:t>
            </a:r>
            <a:r>
              <a:rPr lang="ko-KR" altLang="en-US" sz="2000" b="1" spc="-150" dirty="0" smtClean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맑은 고딕"/>
                <a:ea typeface="맑은 고딕"/>
              </a:rPr>
              <a:t>기업 전용 </a:t>
            </a:r>
            <a:r>
              <a:rPr lang="en-US" altLang="ko-KR" sz="2000" b="1" spc="-150" dirty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맑은 고딕"/>
                <a:ea typeface="맑은 고딕"/>
              </a:rPr>
              <a:t>Talk</a:t>
            </a:r>
            <a:r>
              <a:rPr lang="ko-KR" altLang="en-US" sz="2000" b="1" spc="-150" dirty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맑은 고딕"/>
                <a:ea typeface="맑은 고딕"/>
              </a:rPr>
              <a:t>  </a:t>
            </a:r>
            <a:r>
              <a:rPr lang="en-US" altLang="ko-KR" sz="2000" b="1" spc="-150" dirty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맑은 고딕"/>
                <a:ea typeface="맑은 고딕"/>
              </a:rPr>
              <a:t>&amp;</a:t>
            </a:r>
            <a:r>
              <a:rPr lang="ko-KR" altLang="en-US" sz="2000" b="1" spc="-150" dirty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맑은 고딕"/>
                <a:ea typeface="맑은 고딕"/>
              </a:rPr>
              <a:t>  </a:t>
            </a:r>
            <a:r>
              <a:rPr lang="en-US" altLang="ko-KR" sz="2000" b="1" spc="-150" dirty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맑은 고딕"/>
                <a:ea typeface="맑은 고딕"/>
              </a:rPr>
              <a:t>LGU+ </a:t>
            </a:r>
            <a:r>
              <a:rPr lang="ko-KR" altLang="en-US" sz="2000" b="1" spc="-150" dirty="0" err="1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맑은 고딕"/>
                <a:ea typeface="맑은 고딕"/>
              </a:rPr>
              <a:t>구축형</a:t>
            </a:r>
            <a:r>
              <a:rPr lang="en-US" altLang="ko-KR" sz="2000" b="1" spc="-150" dirty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맑은 고딕"/>
                <a:ea typeface="맑은 고딕"/>
              </a:rPr>
              <a:t> </a:t>
            </a:r>
            <a:endParaRPr lang="ko-KR" altLang="en-US" sz="2000" b="1" spc="-150" dirty="0"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</a:effectLst>
              <a:latin typeface="맑은 고딕"/>
              <a:ea typeface="맑은 고딕"/>
            </a:endParaRPr>
          </a:p>
        </p:txBody>
      </p:sp>
      <p:pic>
        <p:nvPicPr>
          <p:cNvPr id="11" name="Picture 3" descr="C:\Users\공유폴더\표지 엔딩\07.png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195927" y="6403492"/>
            <a:ext cx="277145" cy="26234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563522" y="2757027"/>
            <a:ext cx="1593905" cy="19926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745176" y="209414"/>
            <a:ext cx="757771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지금 사용하시는 전화</a:t>
            </a:r>
            <a:r>
              <a:rPr lang="en-US" altLang="ko-KR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… </a:t>
            </a:r>
            <a:r>
              <a: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이런 불편 없나요</a:t>
            </a:r>
            <a:r>
              <a:rPr lang="en-US" altLang="ko-KR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?</a:t>
            </a:r>
            <a:endParaRPr lang="ko-KR" altLang="en-US" sz="3200" b="1" spc="-150">
              <a:solidFill>
                <a:srgbClr val="2E1700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74320" y="232859"/>
            <a:ext cx="494852" cy="494852"/>
          </a:xfrm>
          <a:prstGeom prst="rect">
            <a:avLst/>
          </a:prstGeom>
          <a:solidFill>
            <a:srgbClr val="2E1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endParaRPr lang="ko-KR" altLang="en-US" sz="3200" b="1">
              <a:solidFill>
                <a:schemeClr val="bg1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43" y="230930"/>
            <a:ext cx="54053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2800" spc="-150">
                <a:solidFill>
                  <a:schemeClr val="bg1"/>
                </a:solidFill>
                <a:latin typeface="맑은 고딕"/>
                <a:ea typeface="맑은 고딕"/>
                <a:cs typeface="+mn-cs"/>
              </a:rPr>
              <a:t>01</a:t>
            </a:r>
            <a:endParaRPr lang="ko-KR" altLang="en-US" sz="2800" spc="-150">
              <a:solidFill>
                <a:schemeClr val="bg1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274319" y="2091699"/>
            <a:ext cx="1908192" cy="665327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>
                <a:solidFill>
                  <a:schemeClr val="bg1"/>
                </a:solidFill>
                <a:latin typeface="맑은 고딕"/>
                <a:ea typeface="맑은 고딕"/>
                <a:cs typeface="+mn-cs"/>
              </a:rPr>
              <a:t>관리소장</a:t>
            </a:r>
          </a:p>
        </p:txBody>
      </p:sp>
      <p:sp>
        <p:nvSpPr>
          <p:cNvPr id="8" name="모서리가 둥근 사각형 설명선 7"/>
          <p:cNvSpPr/>
          <p:nvPr/>
        </p:nvSpPr>
        <p:spPr>
          <a:xfrm>
            <a:off x="2802886" y="1840284"/>
            <a:ext cx="6989851" cy="916743"/>
          </a:xfrm>
          <a:prstGeom prst="wedgeRoundRectCallout">
            <a:avLst>
              <a:gd name="adj1" fmla="val -58213"/>
              <a:gd name="adj2" fmla="val 50161"/>
              <a:gd name="adj3" fmla="val 16667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lang="ko-KR" altLang="en-US" b="1" spc="-150">
                <a:solidFill>
                  <a:schemeClr val="tx1"/>
                </a:solidFill>
              </a:rPr>
              <a:t>이제 휴대폰 시대인데</a:t>
            </a:r>
            <a:r>
              <a:rPr lang="en-US" altLang="ko-KR" b="1" spc="-150">
                <a:solidFill>
                  <a:schemeClr val="tx1"/>
                </a:solidFill>
              </a:rPr>
              <a:t>, </a:t>
            </a:r>
            <a:r>
              <a:rPr lang="ko-KR" altLang="en-US" b="1" spc="-150">
                <a:solidFill>
                  <a:schemeClr val="tx1"/>
                </a:solidFill>
              </a:rPr>
              <a:t>관리사무소는  책상위의 유선전화만 써야 할까요</a:t>
            </a:r>
            <a:r>
              <a:rPr lang="en-US" altLang="ko-KR" b="1" spc="-150">
                <a:solidFill>
                  <a:schemeClr val="tx1"/>
                </a:solidFill>
              </a:rPr>
              <a:t>????</a:t>
            </a:r>
          </a:p>
          <a:p>
            <a:pPr lvl="0">
              <a:defRPr/>
            </a:pPr>
            <a:r>
              <a:rPr lang="ko-KR" altLang="en-US" b="1" spc="-150">
                <a:solidFill>
                  <a:schemeClr val="tx1"/>
                </a:solidFill>
              </a:rPr>
              <a:t>사무실 밖에선 개인 스마트폰을 쓸 수밖에 없는데 </a:t>
            </a:r>
            <a:r>
              <a:rPr lang="en-US" altLang="ko-KR" b="1" spc="-150">
                <a:solidFill>
                  <a:schemeClr val="tx1"/>
                </a:solidFill>
              </a:rPr>
              <a:t>-</a:t>
            </a:r>
            <a:r>
              <a:rPr lang="ko-KR" altLang="en-US" b="1" spc="-150">
                <a:solidFill>
                  <a:schemeClr val="tx1"/>
                </a:solidFill>
              </a:rPr>
              <a:t> </a:t>
            </a:r>
            <a:r>
              <a:rPr lang="en-US" altLang="ko-KR" b="1" spc="-150">
                <a:solidFill>
                  <a:schemeClr val="tx1"/>
                </a:solidFill>
              </a:rPr>
              <a:t>-</a:t>
            </a:r>
            <a:r>
              <a:rPr lang="ko-KR" altLang="en-US" b="1" spc="-150">
                <a:solidFill>
                  <a:schemeClr val="tx1"/>
                </a:solidFill>
              </a:rPr>
              <a:t> </a:t>
            </a:r>
            <a:r>
              <a:rPr lang="en-US" altLang="ko-KR" b="1" spc="-150">
                <a:solidFill>
                  <a:schemeClr val="tx1"/>
                </a:solidFill>
              </a:rPr>
              <a:t>-</a:t>
            </a:r>
            <a:r>
              <a:rPr lang="ko-KR" altLang="en-US" b="1" spc="-150">
                <a:solidFill>
                  <a:schemeClr val="tx1"/>
                </a:solidFill>
              </a:rPr>
              <a:t> </a:t>
            </a:r>
            <a:r>
              <a:rPr lang="en-US" altLang="ko-KR" b="1" spc="-150">
                <a:solidFill>
                  <a:schemeClr val="tx1"/>
                </a:solidFill>
              </a:rPr>
              <a:t>-</a:t>
            </a:r>
          </a:p>
          <a:p>
            <a:pPr lvl="0">
              <a:defRPr/>
            </a:pPr>
            <a:r>
              <a:rPr lang="ko-KR" altLang="en-US" b="1" spc="-150">
                <a:solidFill>
                  <a:schemeClr val="tx1"/>
                </a:solidFill>
              </a:rPr>
              <a:t>그렇다고 사무실전화를 들고 다닐 수도 없고 </a:t>
            </a:r>
            <a:r>
              <a:rPr lang="en-US" altLang="ko-KR" b="1" spc="-150">
                <a:solidFill>
                  <a:schemeClr val="tx1"/>
                </a:solidFill>
              </a:rPr>
              <a:t>.</a:t>
            </a:r>
            <a:r>
              <a:rPr lang="ko-KR" altLang="en-US" b="1" spc="-150">
                <a:solidFill>
                  <a:schemeClr val="tx1"/>
                </a:solidFill>
              </a:rPr>
              <a:t> </a:t>
            </a:r>
            <a:r>
              <a:rPr lang="en-US" altLang="ko-KR" b="1" spc="-150">
                <a:solidFill>
                  <a:schemeClr val="tx1"/>
                </a:solidFill>
              </a:rPr>
              <a:t>.</a:t>
            </a:r>
            <a:r>
              <a:rPr lang="ko-KR" altLang="en-US" b="1" spc="-150">
                <a:solidFill>
                  <a:schemeClr val="tx1"/>
                </a:solidFill>
              </a:rPr>
              <a:t> </a:t>
            </a:r>
            <a:r>
              <a:rPr lang="en-US" altLang="ko-KR" b="1" spc="-150">
                <a:solidFill>
                  <a:schemeClr val="tx1"/>
                </a:solidFill>
              </a:rPr>
              <a:t>.</a:t>
            </a:r>
            <a:r>
              <a:rPr lang="ko-KR" altLang="en-US" b="1" spc="-150">
                <a:solidFill>
                  <a:schemeClr val="tx1"/>
                </a:solidFill>
              </a:rPr>
              <a:t> </a:t>
            </a:r>
            <a:r>
              <a:rPr lang="en-US" altLang="ko-KR" b="1" spc="-150">
                <a:solidFill>
                  <a:schemeClr val="tx1"/>
                </a:solidFill>
              </a:rPr>
              <a:t>.</a:t>
            </a:r>
            <a:r>
              <a:rPr lang="ko-KR" altLang="en-US" b="1" spc="-150">
                <a:solidFill>
                  <a:schemeClr val="tx1"/>
                </a:solidFill>
              </a:rPr>
              <a:t> </a:t>
            </a:r>
            <a:r>
              <a:rPr lang="en-US" altLang="ko-KR" b="1" spc="-150">
                <a:solidFill>
                  <a:schemeClr val="tx1"/>
                </a:solidFill>
              </a:rPr>
              <a:t>.</a:t>
            </a:r>
            <a:r>
              <a:rPr lang="ko-KR" altLang="en-US" b="1" spc="-15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7" name="모서리가 둥근 사각형 설명선 16"/>
          <p:cNvSpPr/>
          <p:nvPr/>
        </p:nvSpPr>
        <p:spPr>
          <a:xfrm>
            <a:off x="2802886" y="3014479"/>
            <a:ext cx="6989851" cy="829041"/>
          </a:xfrm>
          <a:prstGeom prst="wedgeRoundRectCallout">
            <a:avLst>
              <a:gd name="adj1" fmla="val -58311"/>
              <a:gd name="adj2" fmla="val 34812"/>
              <a:gd name="adj3" fmla="val 16667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endParaRPr lang="ko-KR" altLang="en-US" b="1" spc="-150">
              <a:solidFill>
                <a:schemeClr val="tx1"/>
              </a:solidFill>
            </a:endParaRPr>
          </a:p>
          <a:p>
            <a:pPr lvl="0">
              <a:defRPr/>
            </a:pPr>
            <a:r>
              <a:rPr lang="ko-KR" altLang="en-US" b="1" spc="-150">
                <a:solidFill>
                  <a:schemeClr val="tx1"/>
                </a:solidFill>
              </a:rPr>
              <a:t> 관리 업무로 통화한 입주민</a:t>
            </a:r>
            <a:r>
              <a:rPr lang="en-US" altLang="ko-KR" b="1" spc="-150">
                <a:solidFill>
                  <a:schemeClr val="tx1"/>
                </a:solidFill>
              </a:rPr>
              <a:t>(</a:t>
            </a:r>
            <a:r>
              <a:rPr lang="ko-KR" altLang="en-US" b="1" spc="-150">
                <a:solidFill>
                  <a:schemeClr val="tx1"/>
                </a:solidFill>
              </a:rPr>
              <a:t>업체</a:t>
            </a:r>
            <a:r>
              <a:rPr lang="en-US" altLang="ko-KR" b="1" spc="-150">
                <a:solidFill>
                  <a:schemeClr val="tx1"/>
                </a:solidFill>
              </a:rPr>
              <a:t>)</a:t>
            </a:r>
            <a:r>
              <a:rPr lang="ko-KR" altLang="en-US" b="1" spc="-150">
                <a:solidFill>
                  <a:schemeClr val="tx1"/>
                </a:solidFill>
              </a:rPr>
              <a:t>이  자꾸</a:t>
            </a:r>
            <a:r>
              <a:rPr lang="en-US" altLang="ko-KR" b="1" spc="-150">
                <a:solidFill>
                  <a:schemeClr val="tx1"/>
                </a:solidFill>
              </a:rPr>
              <a:t> </a:t>
            </a:r>
            <a:r>
              <a:rPr lang="ko-KR" altLang="en-US" b="1" spc="-150">
                <a:solidFill>
                  <a:schemeClr val="tx1"/>
                </a:solidFill>
              </a:rPr>
              <a:t>개인 휴대폰으로 연락이 와요</a:t>
            </a:r>
            <a:r>
              <a:rPr lang="en-US" altLang="ko-KR" b="1" spc="-150">
                <a:solidFill>
                  <a:schemeClr val="tx1"/>
                </a:solidFill>
              </a:rPr>
              <a:t>!</a:t>
            </a:r>
          </a:p>
          <a:p>
            <a:pPr marL="0" lvl="0" indent="0" algn="l" defTabSz="116128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ko-KR" altLang="en-US" b="1" spc="-150">
                <a:solidFill>
                  <a:srgbClr val="0000FF"/>
                </a:solidFill>
                <a:latin typeface="맑은 고딕"/>
                <a:ea typeface="맑은 고딕"/>
                <a:cs typeface="+mn-cs"/>
              </a:rPr>
              <a:t> 그리고 </a:t>
            </a:r>
            <a:r>
              <a:rPr kumimoji="0" lang="ko-KR" altLang="en-US" sz="1800" b="1" i="0" u="none" strike="noStrike" kern="1200" cap="none" spc="-150" normalizeH="0" baseline="0">
                <a:solidFill>
                  <a:srgbClr val="000000"/>
                </a:solidFill>
                <a:latin typeface="맑은 고딕"/>
                <a:ea typeface="맑은 고딕"/>
                <a:cs typeface="나눔바른고딕 Light"/>
              </a:rPr>
              <a:t>퇴근후나 공휴일에는 회사</a:t>
            </a:r>
            <a:r>
              <a:rPr kumimoji="0" lang="en-US" altLang="ko-KR" sz="1800" b="1" i="0" u="none" strike="noStrike" kern="1200" cap="none" spc="-150" normalizeH="0" baseline="0">
                <a:solidFill>
                  <a:srgbClr val="000000"/>
                </a:solidFill>
                <a:latin typeface="맑은 고딕"/>
                <a:ea typeface="맑은 고딕"/>
                <a:cs typeface="나눔바른고딕 Light"/>
              </a:rPr>
              <a:t>(</a:t>
            </a:r>
            <a:r>
              <a:rPr kumimoji="0" lang="ko-KR" altLang="en-US" sz="1800" b="1" i="0" u="none" strike="noStrike" kern="1200" cap="none" spc="-150" normalizeH="0" baseline="0">
                <a:solidFill>
                  <a:srgbClr val="000000"/>
                </a:solidFill>
                <a:latin typeface="맑은 고딕"/>
                <a:ea typeface="맑은 고딕"/>
                <a:cs typeface="나눔바른고딕 Light"/>
              </a:rPr>
              <a:t>관리</a:t>
            </a:r>
            <a:r>
              <a:rPr kumimoji="0" lang="en-US" altLang="ko-KR" sz="1800" b="1" i="0" u="none" strike="noStrike" kern="1200" cap="none" spc="-150" normalizeH="0" baseline="0">
                <a:solidFill>
                  <a:srgbClr val="000000"/>
                </a:solidFill>
                <a:latin typeface="맑은 고딕"/>
                <a:ea typeface="맑은 고딕"/>
                <a:cs typeface="나눔바른고딕 Light"/>
              </a:rPr>
              <a:t>)</a:t>
            </a:r>
            <a:r>
              <a:rPr kumimoji="0" lang="ko-KR" altLang="en-US" sz="1800" b="1" i="0" u="none" strike="noStrike" kern="1200" cap="none" spc="-150" normalizeH="0" baseline="0">
                <a:solidFill>
                  <a:srgbClr val="000000"/>
                </a:solidFill>
                <a:latin typeface="맑은 고딕"/>
                <a:ea typeface="맑은 고딕"/>
                <a:cs typeface="나눔바른고딕 Light"/>
              </a:rPr>
              <a:t>업무로부터 </a:t>
            </a:r>
            <a:r>
              <a:rPr kumimoji="0" lang="en-US" altLang="ko-KR" sz="1800" b="1" i="0" u="none" strike="noStrike" kern="1200" cap="none" spc="-150" normalizeH="0" baseline="0">
                <a:solidFill>
                  <a:srgbClr val="000000"/>
                </a:solidFill>
                <a:latin typeface="맑은 고딕"/>
                <a:ea typeface="맑은 고딕"/>
                <a:cs typeface="나눔바른고딕 Light"/>
              </a:rPr>
              <a:t>free</a:t>
            </a:r>
            <a:r>
              <a:rPr kumimoji="0" lang="ko-KR" altLang="en-US" sz="1800" b="1" i="0" u="none" strike="noStrike" kern="1200" cap="none" spc="-150" normalizeH="0" baseline="0">
                <a:solidFill>
                  <a:srgbClr val="000000"/>
                </a:solidFill>
                <a:latin typeface="맑은 고딕"/>
                <a:ea typeface="맑은 고딕"/>
                <a:cs typeface="나눔바른고딕 Light"/>
              </a:rPr>
              <a:t>했음 좋겠어요</a:t>
            </a:r>
            <a:r>
              <a:rPr kumimoji="0" lang="en-US" altLang="ko-KR" sz="1800" b="1" i="0" u="none" strike="noStrike" kern="1200" cap="none" spc="-150" normalizeH="0" baseline="0">
                <a:solidFill>
                  <a:srgbClr val="000000"/>
                </a:solidFill>
                <a:latin typeface="맑은 고딕"/>
                <a:ea typeface="맑은 고딕"/>
                <a:cs typeface="나눔바른고딕 Light"/>
              </a:rPr>
              <a:t>!!!</a:t>
            </a:r>
          </a:p>
          <a:p>
            <a:pPr lvl="0">
              <a:defRPr/>
            </a:pPr>
            <a:endParaRPr lang="ko-KR" altLang="en-US" b="1" spc="-150">
              <a:solidFill>
                <a:srgbClr val="0000FF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20" name="모서리가 둥근 사각형 설명선 19"/>
          <p:cNvSpPr/>
          <p:nvPr/>
        </p:nvSpPr>
        <p:spPr>
          <a:xfrm>
            <a:off x="897886" y="5229154"/>
            <a:ext cx="8894850" cy="952933"/>
          </a:xfrm>
          <a:prstGeom prst="wedgeRoundRectCallout">
            <a:avLst>
              <a:gd name="adj1" fmla="val -49400"/>
              <a:gd name="adj2" fmla="val -37745"/>
              <a:gd name="adj3" fmla="val 16667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lang="en-US" altLang="ko-KR" b="1" spc="-150">
                <a:solidFill>
                  <a:srgbClr val="0000FF"/>
                </a:solidFill>
                <a:latin typeface="맑은 고딕"/>
                <a:ea typeface="맑은 고딕"/>
                <a:cs typeface="+mn-cs"/>
              </a:rPr>
              <a:t>→ </a:t>
            </a:r>
            <a:r>
              <a:rPr lang="ko-KR" altLang="en-US" sz="2300" b="1" spc="-150">
                <a:solidFill>
                  <a:schemeClr val="tx1"/>
                </a:solidFill>
                <a:latin typeface="맑은 고딕"/>
                <a:ea typeface="맑은 고딕"/>
                <a:cs typeface="+mn-cs"/>
              </a:rPr>
              <a:t>걱정마세요</a:t>
            </a:r>
            <a:r>
              <a:rPr lang="en-US" altLang="ko-KR" sz="2300" b="1" spc="-150">
                <a:solidFill>
                  <a:schemeClr val="tx1"/>
                </a:solidFill>
                <a:latin typeface="맑은 고딕"/>
                <a:ea typeface="맑은 고딕"/>
                <a:cs typeface="+mn-cs"/>
              </a:rPr>
              <a:t>!!</a:t>
            </a:r>
            <a:r>
              <a:rPr lang="ko-KR" altLang="en-US" sz="2300" b="1" spc="-150">
                <a:solidFill>
                  <a:schemeClr val="tx1"/>
                </a:solidFill>
                <a:latin typeface="맑은 고딕"/>
                <a:ea typeface="맑은 고딕"/>
                <a:cs typeface="+mn-cs"/>
              </a:rPr>
              <a:t> 이제부터</a:t>
            </a:r>
            <a:r>
              <a:rPr lang="ko-KR" altLang="en-US" sz="2300" b="1" spc="-150">
                <a:solidFill>
                  <a:srgbClr val="0000FF"/>
                </a:solidFill>
                <a:latin typeface="맑은 고딕"/>
                <a:ea typeface="맑은 고딕"/>
                <a:cs typeface="+mn-cs"/>
              </a:rPr>
              <a:t> </a:t>
            </a:r>
            <a:r>
              <a:rPr lang="en-US" altLang="ko-KR" sz="2300" b="1" spc="-150">
                <a:solidFill>
                  <a:srgbClr val="0000FF"/>
                </a:solidFill>
                <a:latin typeface="맑은 고딕"/>
                <a:ea typeface="맑은 고딕"/>
                <a:cs typeface="+mn-cs"/>
              </a:rPr>
              <a:t>kt</a:t>
            </a:r>
            <a:r>
              <a:rPr lang="ko-KR" altLang="en-US" sz="2300" b="1" spc="-150">
                <a:solidFill>
                  <a:srgbClr val="0000FF"/>
                </a:solidFill>
                <a:latin typeface="맑은 고딕"/>
                <a:ea typeface="맑은 고딕"/>
                <a:cs typeface="+mn-cs"/>
              </a:rPr>
              <a:t>기업전용</a:t>
            </a:r>
            <a:r>
              <a:rPr lang="en-US" altLang="ko-KR" sz="2300" b="1" spc="-150">
                <a:solidFill>
                  <a:srgbClr val="0000FF"/>
                </a:solidFill>
                <a:latin typeface="맑은 고딕"/>
                <a:ea typeface="맑은 고딕"/>
                <a:cs typeface="+mn-cs"/>
              </a:rPr>
              <a:t>talk</a:t>
            </a:r>
            <a:r>
              <a:rPr lang="ko-KR" altLang="en-US" sz="2300" b="1" spc="-150">
                <a:solidFill>
                  <a:srgbClr val="0000FF"/>
                </a:solidFill>
                <a:latin typeface="맑은 고딕"/>
                <a:ea typeface="맑은 고딕"/>
                <a:cs typeface="+mn-cs"/>
              </a:rPr>
              <a:t> </a:t>
            </a:r>
            <a:r>
              <a:rPr lang="ko-KR" altLang="en-US" sz="2300" b="1" spc="-150">
                <a:solidFill>
                  <a:schemeClr val="tx1"/>
                </a:solidFill>
                <a:latin typeface="맑은 고딕"/>
                <a:ea typeface="맑은 고딕"/>
                <a:cs typeface="+mn-cs"/>
              </a:rPr>
              <a:t>이  여러분의 걱정과 바램을 다   </a:t>
            </a:r>
          </a:p>
          <a:p>
            <a:pPr lvl="0">
              <a:defRPr/>
            </a:pPr>
            <a:r>
              <a:rPr lang="ko-KR" altLang="en-US" sz="2300" b="1" spc="-150">
                <a:solidFill>
                  <a:schemeClr val="tx1"/>
                </a:solidFill>
                <a:latin typeface="맑은 고딕"/>
                <a:ea typeface="맑은 고딕"/>
                <a:cs typeface="+mn-cs"/>
              </a:rPr>
              <a:t>    알아서 해결해드립니다</a:t>
            </a:r>
            <a:r>
              <a:rPr lang="en-US" altLang="ko-KR" sz="2300" b="1" spc="-150">
                <a:solidFill>
                  <a:schemeClr val="tx1"/>
                </a:solidFill>
                <a:latin typeface="맑은 고딕"/>
                <a:ea typeface="맑은 고딕"/>
                <a:cs typeface="+mn-cs"/>
              </a:rPr>
              <a:t>.</a:t>
            </a:r>
          </a:p>
        </p:txBody>
      </p:sp>
      <p:sp>
        <p:nvSpPr>
          <p:cNvPr id="21" name="모서리가 둥근 사각형 설명선 19"/>
          <p:cNvSpPr/>
          <p:nvPr/>
        </p:nvSpPr>
        <p:spPr>
          <a:xfrm>
            <a:off x="2802885" y="4104881"/>
            <a:ext cx="6989851" cy="770424"/>
          </a:xfrm>
          <a:prstGeom prst="wedgeRoundRectCallout">
            <a:avLst>
              <a:gd name="adj1" fmla="val -59256"/>
              <a:gd name="adj2" fmla="val -11121"/>
              <a:gd name="adj3" fmla="val 16667"/>
            </a:avLst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808080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lv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800" b="1" i="0" u="none" strike="noStrike" kern="1200" cap="none" spc="-150" normalizeH="0" baseline="0">
                <a:solidFill>
                  <a:schemeClr val="tx1"/>
                </a:solidFill>
                <a:latin typeface="맑은 고딕"/>
                <a:ea typeface="맑은 고딕"/>
                <a:cs typeface="나눔바른고딕 Light"/>
              </a:rPr>
              <a:t>요즘 직원들이 악의적으로 문자를 캡쳐하거나 녹취를 한다고 하는데 </a:t>
            </a:r>
            <a:r>
              <a:rPr kumimoji="0" lang="en-US" altLang="ko-KR" sz="1800" b="1" i="0" u="none" strike="noStrike" kern="1200" cap="none" spc="-150" normalizeH="0" baseline="0">
                <a:solidFill>
                  <a:schemeClr val="tx1"/>
                </a:solidFill>
                <a:latin typeface="맑은 고딕"/>
                <a:ea typeface="맑은 고딕"/>
                <a:cs typeface="나눔바른고딕 Light"/>
              </a:rPr>
              <a:t>-</a:t>
            </a:r>
            <a:r>
              <a:rPr kumimoji="0" lang="ko-KR" altLang="en-US" sz="1800" b="1" i="0" u="none" strike="noStrike" kern="1200" cap="none" spc="-150" normalizeH="0" baseline="0">
                <a:solidFill>
                  <a:schemeClr val="tx1"/>
                </a:solidFill>
                <a:latin typeface="맑은 고딕"/>
                <a:ea typeface="맑은 고딕"/>
                <a:cs typeface="나눔바른고딕 Light"/>
              </a:rPr>
              <a:t> </a:t>
            </a:r>
            <a:r>
              <a:rPr kumimoji="0" lang="en-US" altLang="ko-KR" sz="1800" b="1" i="0" u="none" strike="noStrike" kern="1200" cap="none" spc="-150" normalizeH="0" baseline="0">
                <a:solidFill>
                  <a:schemeClr val="tx1"/>
                </a:solidFill>
                <a:latin typeface="맑은 고딕"/>
                <a:ea typeface="맑은 고딕"/>
                <a:cs typeface="나눔바른고딕 Light"/>
              </a:rPr>
              <a:t>-</a:t>
            </a:r>
            <a:r>
              <a:rPr kumimoji="0" lang="ko-KR" altLang="en-US" sz="1800" b="1" i="0" u="none" strike="noStrike" kern="1200" cap="none" spc="-150" normalizeH="0" baseline="0">
                <a:solidFill>
                  <a:schemeClr val="tx1"/>
                </a:solidFill>
                <a:latin typeface="맑은 고딕"/>
                <a:ea typeface="맑은 고딕"/>
                <a:cs typeface="나눔바른고딕 Light"/>
              </a:rPr>
              <a:t> </a:t>
            </a:r>
            <a:r>
              <a:rPr kumimoji="0" lang="en-US" altLang="ko-KR" sz="1800" b="1" i="0" u="none" strike="noStrike" kern="1200" cap="none" spc="-150" normalizeH="0" baseline="0">
                <a:solidFill>
                  <a:schemeClr val="tx1"/>
                </a:solidFill>
                <a:latin typeface="맑은 고딕"/>
                <a:ea typeface="맑은 고딕"/>
                <a:cs typeface="나눔바른고딕 Light"/>
              </a:rPr>
              <a:t>-</a:t>
            </a:r>
            <a:r>
              <a:rPr kumimoji="0" lang="ko-KR" altLang="en-US" sz="1800" b="1" i="0" u="none" strike="noStrike" kern="1200" cap="none" spc="-150" normalizeH="0" baseline="0">
                <a:solidFill>
                  <a:schemeClr val="tx1"/>
                </a:solidFill>
                <a:latin typeface="맑은 고딕"/>
                <a:ea typeface="맑은 고딕"/>
                <a:cs typeface="나눔바른고딕 Light"/>
              </a:rPr>
              <a:t> 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74319" y="2757026"/>
            <a:ext cx="1913315" cy="19926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5176" y="209414"/>
            <a:ext cx="327339" cy="5697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endParaRPr lang="ko-KR" altLang="en-US" sz="3200" b="1" spc="-150">
              <a:solidFill>
                <a:srgbClr val="2E1700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74320" y="232859"/>
            <a:ext cx="494852" cy="494852"/>
          </a:xfrm>
          <a:prstGeom prst="rect">
            <a:avLst/>
          </a:prstGeom>
          <a:solidFill>
            <a:srgbClr val="2E1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endParaRPr lang="ko-KR" altLang="en-US" sz="3200" b="1">
              <a:solidFill>
                <a:schemeClr val="bg1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935" y="230930"/>
            <a:ext cx="54483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2800" spc="-150">
                <a:solidFill>
                  <a:schemeClr val="bg1"/>
                </a:solidFill>
                <a:latin typeface="맑은 고딕"/>
                <a:ea typeface="맑은 고딕"/>
                <a:cs typeface="+mn-cs"/>
              </a:rPr>
              <a:t>02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908845" y="1915467"/>
            <a:ext cx="9207453" cy="4448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/>
            </a:pPr>
            <a:endParaRPr sz="2400" b="1" i="0" strike="noStrike">
              <a:solidFill>
                <a:srgbClr val="000000">
                  <a:alpha val="100000"/>
                </a:srgbClr>
              </a:solidFill>
              <a:latin typeface="맑은 고딕"/>
              <a:ea typeface="맑은 고딕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08757" y="1250778"/>
            <a:ext cx="9597242" cy="2522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/>
            </a:pPr>
            <a:endParaRPr lang="ko-KR" altLang="en-US" sz="1090" b="0" i="0" strike="noStrike">
              <a:solidFill>
                <a:srgbClr val="333333">
                  <a:alpha val="100000"/>
                </a:srgbClr>
              </a:solidFill>
              <a:latin typeface="Arial"/>
              <a:ea typeface="굴림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954600"/>
            <a:ext cx="9421726" cy="1405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b="1" i="0" strike="noStrike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</a:rPr>
              <a:t>○</a:t>
            </a:r>
            <a:r>
              <a:rPr lang="ko-KR" altLang="en-US" b="1" i="0" strike="noStrike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</a:rPr>
              <a:t> </a:t>
            </a:r>
            <a:r>
              <a:rPr lang="ko-KR" altLang="en-US" b="0" i="0" u="none" strike="noStrike"/>
              <a:t> </a:t>
            </a:r>
            <a:r>
              <a:rPr lang="EN-US" b="0" i="0" u="none" strike="noStrike"/>
              <a:t>‘</a:t>
            </a:r>
            <a:r>
              <a:rPr lang="en-US" altLang="ko-KR" b="0" i="0" u="none" strike="noStrike"/>
              <a:t>kt</a:t>
            </a:r>
            <a:r>
              <a:rPr b="0" i="0" u="none" strike="noStrike"/>
              <a:t>기업</a:t>
            </a:r>
            <a:r>
              <a:rPr lang="ko-KR" altLang="en-US" b="0" i="0" u="none" strike="noStrike"/>
              <a:t>전용</a:t>
            </a:r>
            <a:r>
              <a:rPr lang="en-US" altLang="ko-KR" b="0" i="0" u="none" strike="noStrike"/>
              <a:t>talk’</a:t>
            </a:r>
            <a:r>
              <a:rPr lang="EN-US" b="0" i="0" u="none" strike="noStrike"/>
              <a:t>’</a:t>
            </a:r>
            <a:r>
              <a:rPr lang="ko-KR" altLang="en-US" b="0" i="0" u="none" strike="noStrike"/>
              <a:t>은 고객의 스마트폰에  사무실 전화번호와 똑같은 인터넷전화를  </a:t>
            </a:r>
            <a:r>
              <a:rPr lang="en-US" altLang="ko-KR" b="0" i="0" u="none" strike="noStrike"/>
              <a:t>app</a:t>
            </a:r>
            <a:r>
              <a:rPr lang="ko-KR" altLang="en-US" b="0" i="0" u="none" strike="noStrike"/>
              <a:t>으로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0" i="0" u="none" strike="noStrike"/>
              <a:t>     깔아드립니다</a:t>
            </a:r>
            <a:r>
              <a:rPr lang="en-US" altLang="ko-KR" b="0" i="0" u="none" strike="noStrike"/>
              <a:t>.</a:t>
            </a:r>
            <a:r>
              <a:rPr lang="ko-KR" altLang="en-US" b="0" i="0" u="none" strike="noStrike"/>
              <a:t> 즉 본인의 핸드폰 번호외에 사무실 전화번호가 하나 더 생기는 셈입니다</a:t>
            </a:r>
            <a:r>
              <a:rPr lang="en-US" altLang="ko-KR" b="0" i="0" u="none" strike="noStrike"/>
              <a:t>.</a:t>
            </a:r>
            <a:r>
              <a:rPr lang="ko-KR" altLang="en-US" b="0" i="0" u="none" strike="noStrike"/>
              <a:t>   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i="0" strike="noStrike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</a:rPr>
              <a:t>  </a:t>
            </a:r>
            <a:r>
              <a:rPr lang="ko-KR" altLang="en-US" i="0" strike="noStrike">
                <a:solidFill>
                  <a:srgbClr val="0000FF"/>
                </a:solidFill>
                <a:latin typeface="맑은 고딕"/>
                <a:ea typeface="맑은 고딕"/>
              </a:rPr>
              <a:t> →</a:t>
            </a:r>
            <a:r>
              <a:rPr lang="ko-KR" altLang="en-US" b="0" i="0" u="none" strike="noStrike">
                <a:solidFill>
                  <a:srgbClr val="0000FF"/>
                </a:solidFill>
              </a:rPr>
              <a:t> </a:t>
            </a:r>
            <a:r>
              <a:rPr lang="EN-US" b="0" i="0" u="none" strike="noStrike">
                <a:solidFill>
                  <a:srgbClr val="0000FF"/>
                </a:solidFill>
              </a:rPr>
              <a:t>‘</a:t>
            </a:r>
            <a:r>
              <a:rPr lang="en-US" altLang="ko-KR" b="0" i="0" u="none" strike="noStrike">
                <a:solidFill>
                  <a:srgbClr val="0000FF"/>
                </a:solidFill>
              </a:rPr>
              <a:t>kt</a:t>
            </a:r>
            <a:r>
              <a:rPr b="0" i="0" u="none" strike="noStrike">
                <a:solidFill>
                  <a:srgbClr val="0000FF"/>
                </a:solidFill>
              </a:rPr>
              <a:t>기업</a:t>
            </a:r>
            <a:r>
              <a:rPr lang="ko-KR" altLang="en-US" b="0" i="0" u="none" strike="noStrike">
                <a:solidFill>
                  <a:srgbClr val="0000FF"/>
                </a:solidFill>
              </a:rPr>
              <a:t>전용</a:t>
            </a:r>
            <a:r>
              <a:rPr lang="en-US" altLang="ko-KR" b="0" i="0" u="none" strike="noStrike">
                <a:solidFill>
                  <a:srgbClr val="0000FF"/>
                </a:solidFill>
              </a:rPr>
              <a:t>talk’</a:t>
            </a:r>
            <a:r>
              <a:rPr lang="EN-US" b="0" i="0" u="none" strike="noStrike">
                <a:solidFill>
                  <a:srgbClr val="0000FF"/>
                </a:solidFill>
              </a:rPr>
              <a:t>’ </a:t>
            </a:r>
            <a:r>
              <a:rPr b="0" i="0" u="none" strike="noStrike">
                <a:solidFill>
                  <a:srgbClr val="0000FF"/>
                </a:solidFill>
              </a:rPr>
              <a:t>앱을 실행 후 </a:t>
            </a:r>
            <a:r>
              <a:rPr lang="ko-KR" altLang="en-US" b="0" i="0" u="none" strike="noStrike">
                <a:solidFill>
                  <a:srgbClr val="0000FF"/>
                </a:solidFill>
              </a:rPr>
              <a:t>본인의 핸드폰으로 </a:t>
            </a:r>
            <a:r>
              <a:rPr b="0" i="0" u="none" strike="noStrike">
                <a:solidFill>
                  <a:srgbClr val="0000FF"/>
                </a:solidFill>
              </a:rPr>
              <a:t>전화를 </a:t>
            </a:r>
            <a:r>
              <a:rPr lang="ko-KR" altLang="en-US" b="0" i="0" u="none" strike="noStrike">
                <a:solidFill>
                  <a:srgbClr val="0000FF"/>
                </a:solidFill>
              </a:rPr>
              <a:t>해도</a:t>
            </a:r>
            <a:r>
              <a:rPr b="0" i="0" u="none" strike="noStrike">
                <a:solidFill>
                  <a:srgbClr val="0000FF"/>
                </a:solidFill>
              </a:rPr>
              <a:t> 상대방</a:t>
            </a:r>
            <a:r>
              <a:rPr lang="ko-KR" altLang="en-US" b="0" i="0" u="none" strike="noStrike">
                <a:solidFill>
                  <a:srgbClr val="0000FF"/>
                </a:solidFill>
              </a:rPr>
              <a:t> 폰에는</a:t>
            </a:r>
            <a:r>
              <a:rPr b="0" i="0" u="none" strike="noStrike">
                <a:solidFill>
                  <a:srgbClr val="0000FF"/>
                </a:solidFill>
              </a:rPr>
              <a:t> 사무실</a:t>
            </a:r>
            <a:endParaRPr lang="ko-KR" altLang="en-US" b="0" i="0" u="none" strike="noStrike">
              <a:solidFill>
                <a:srgbClr val="0000FF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0" i="0" u="none" strike="noStrike">
                <a:solidFill>
                  <a:srgbClr val="0000FF"/>
                </a:solidFill>
              </a:rPr>
              <a:t>      </a:t>
            </a:r>
            <a:r>
              <a:rPr b="0" i="0" u="none" strike="noStrike">
                <a:solidFill>
                  <a:srgbClr val="0000FF"/>
                </a:solidFill>
              </a:rPr>
              <a:t>전화번호로 표시되</a:t>
            </a:r>
            <a:r>
              <a:rPr lang="ko-KR" altLang="en-US" b="0" i="0" u="none" strike="noStrike">
                <a:solidFill>
                  <a:srgbClr val="0000FF"/>
                </a:solidFill>
              </a:rPr>
              <a:t>어 참 편리합니다</a:t>
            </a:r>
            <a:r>
              <a:rPr lang="en-US" altLang="ko-KR" b="0" i="0" u="none" strike="noStrike">
                <a:solidFill>
                  <a:srgbClr val="0000FF"/>
                </a:solidFill>
              </a:rPr>
              <a:t>.</a:t>
            </a:r>
            <a:r>
              <a:rPr lang="ko-KR" altLang="en-US" b="0" i="0" u="none" strike="noStrike">
                <a:solidFill>
                  <a:srgbClr val="0000FF"/>
                </a:solidFill>
              </a:rPr>
              <a:t> 폰 번호 노출을 꺼리는 분께는 프라이버시 보호</a:t>
            </a:r>
            <a:r>
              <a:rPr lang="en-US" altLang="ko-KR" b="0" i="0" u="none" strike="noStrike">
                <a:solidFill>
                  <a:srgbClr val="0000FF"/>
                </a:solidFill>
              </a:rPr>
              <a:t>^^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2513" y="246175"/>
            <a:ext cx="8067676" cy="4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900" b="1"/>
              <a:t>기본적으로 업무용 폰을 제공</a:t>
            </a:r>
            <a:r>
              <a:rPr lang="en-US" altLang="ko-KR" sz="1900" b="1"/>
              <a:t>,</a:t>
            </a:r>
            <a:r>
              <a:rPr lang="ko-KR" altLang="en-US" sz="1900" b="1"/>
              <a:t> 프라이버시 보호는 덤  </a:t>
            </a:r>
            <a:r>
              <a:rPr lang="en-US" altLang="ko-KR" sz="1900" b="1"/>
              <a:t>-</a:t>
            </a:r>
            <a:r>
              <a:rPr lang="ko-KR" altLang="en-US" sz="1900" b="1"/>
              <a:t> </a:t>
            </a:r>
            <a:r>
              <a:rPr lang="en-US" altLang="ko-KR" sz="2700" b="1">
                <a:solidFill>
                  <a:srgbClr val="0000FF"/>
                </a:solidFill>
              </a:rPr>
              <a:t>kt</a:t>
            </a:r>
            <a:r>
              <a:rPr lang="ko-KR" altLang="en-US" sz="2700" b="1">
                <a:solidFill>
                  <a:srgbClr val="0000FF"/>
                </a:solidFill>
              </a:rPr>
              <a:t>기업전용</a:t>
            </a:r>
            <a:r>
              <a:rPr lang="en-US" altLang="ko-KR" sz="2700" b="1">
                <a:solidFill>
                  <a:srgbClr val="0000FF"/>
                </a:solidFill>
              </a:rPr>
              <a:t>talk</a:t>
            </a: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313697" y="2360295"/>
            <a:ext cx="5144480" cy="44977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5176" y="209414"/>
            <a:ext cx="327339" cy="5697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endParaRPr lang="ko-KR" altLang="en-US" sz="3200" b="1" spc="-150">
              <a:solidFill>
                <a:srgbClr val="2E1700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74320" y="232859"/>
            <a:ext cx="494852" cy="494852"/>
          </a:xfrm>
          <a:prstGeom prst="rect">
            <a:avLst/>
          </a:prstGeom>
          <a:solidFill>
            <a:srgbClr val="2E1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en-US" altLang="ko-KR" sz="2600">
                <a:solidFill>
                  <a:schemeClr val="bg1"/>
                </a:solidFill>
                <a:latin typeface="맑은 고딕"/>
                <a:ea typeface="맑은 고딕"/>
                <a:cs typeface="+mn-cs"/>
              </a:rPr>
              <a:t>03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908845" y="1915467"/>
            <a:ext cx="9207453" cy="4448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/>
            </a:pPr>
            <a:endParaRPr sz="2400" b="1" i="0" strike="noStrike">
              <a:solidFill>
                <a:srgbClr val="000000">
                  <a:alpha val="100000"/>
                </a:srgbClr>
              </a:solidFill>
              <a:latin typeface="맑은 고딕"/>
              <a:ea typeface="맑은 고딕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08757" y="1250778"/>
            <a:ext cx="9597242" cy="2522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/>
            </a:pPr>
            <a:endParaRPr lang="ko-KR" altLang="en-US" sz="1090" b="0" i="0" strike="noStrike">
              <a:solidFill>
                <a:srgbClr val="333333">
                  <a:alpha val="100000"/>
                </a:srgbClr>
              </a:solidFill>
              <a:latin typeface="Arial"/>
              <a:ea typeface="굴림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2137" y="1169265"/>
            <a:ext cx="9421726" cy="5686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i="0" strike="noStrike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</a:rPr>
              <a:t>○</a:t>
            </a:r>
            <a:r>
              <a:rPr lang="ko-KR" altLang="en-US" b="1" i="0" strike="noStrike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</a:rPr>
              <a:t>  </a:t>
            </a:r>
            <a:r>
              <a:rPr lang="EN-US" b="0" i="0" u="none" strike="noStrike"/>
              <a:t>‘</a:t>
            </a:r>
            <a:r>
              <a:rPr lang="en-US" altLang="ko-KR" b="0" i="0" u="none" strike="noStrike"/>
              <a:t>kt</a:t>
            </a:r>
            <a:r>
              <a:rPr b="0" i="0" u="none" strike="noStrike"/>
              <a:t>기업</a:t>
            </a:r>
            <a:r>
              <a:rPr lang="ko-KR" altLang="en-US" b="0" i="0" u="none" strike="noStrike"/>
              <a:t>전용</a:t>
            </a:r>
            <a:r>
              <a:rPr lang="en-US" altLang="ko-KR" b="0" i="0" u="none" strike="noStrike"/>
              <a:t>talk’</a:t>
            </a:r>
            <a:r>
              <a:rPr lang="EN-US" b="0" i="0" u="none" strike="noStrike"/>
              <a:t>’</a:t>
            </a:r>
            <a:r>
              <a:rPr lang="ko-KR" altLang="en-US" b="0" i="0" u="none" strike="noStrike"/>
              <a:t>은 투폰</a:t>
            </a:r>
            <a:r>
              <a:rPr lang="en-US" altLang="ko-KR" b="0" i="0" u="none" strike="noStrike"/>
              <a:t>(</a:t>
            </a:r>
            <a:r>
              <a:rPr lang="ko-KR" altLang="en-US" b="0" i="0" u="none" strike="noStrike"/>
              <a:t>업뮤용전화</a:t>
            </a:r>
            <a:r>
              <a:rPr lang="en-US" altLang="ko-KR" b="0" i="0" u="none" strike="noStrike"/>
              <a:t>)</a:t>
            </a:r>
            <a:r>
              <a:rPr lang="ko-KR" altLang="en-US" b="0" i="0" u="none" strike="noStrike"/>
              <a:t>서비스 제공 뿐 아니라</a:t>
            </a:r>
            <a:r>
              <a:rPr lang="en-US" altLang="ko-KR" b="0" i="0" u="none" strike="noStrike"/>
              <a:t>,</a:t>
            </a:r>
            <a:r>
              <a:rPr lang="ko-KR" altLang="en-US" b="0" i="0" u="none" strike="noStrike"/>
              <a:t>  그룹웨어 기능도 제공합니다</a:t>
            </a:r>
            <a:r>
              <a:rPr lang="en-US" altLang="ko-KR" b="0" i="0" u="none" strike="noStrike"/>
              <a:t>.</a:t>
            </a:r>
            <a:r>
              <a:rPr lang="ko-KR" altLang="en-US" b="0" i="0" u="none" strike="noStrike"/>
              <a:t>     처음이라 도입이 쉽지않지만 일단 도입을 결정하면 큰 도움이 됩니다</a:t>
            </a:r>
            <a:r>
              <a:rPr lang="en-US" altLang="ko-KR" b="0" i="0" u="none" strike="noStrike"/>
              <a:t>.</a:t>
            </a:r>
            <a:r>
              <a:rPr lang="ko-KR" altLang="en-US" b="0" i="0" u="none" strike="noStrike"/>
              <a:t>  쉽고 편해요</a:t>
            </a:r>
            <a:r>
              <a:rPr lang="en-US" altLang="ko-KR" b="0" i="0" u="none" strike="noStrike"/>
              <a:t>^^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0" i="0" u="none" strike="noStrike"/>
              <a:t>  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b="0" i="0" u="none" strike="noStrike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b="0" i="0" u="none" strike="noStrike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b="0" i="0" u="none" strike="noStrike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0" i="0" u="none" strike="noStrike">
              <a:solidFill>
                <a:srgbClr val="0000FF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0" i="0" u="none" strike="noStrike">
              <a:solidFill>
                <a:srgbClr val="0000FF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0" i="0" u="none" strike="noStrike">
              <a:solidFill>
                <a:srgbClr val="0000FF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0" i="0" u="none" strike="noStrike">
              <a:solidFill>
                <a:srgbClr val="0000FF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b="0" i="0" u="none" strike="noStrike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b="0" i="0" u="none" strike="noStrike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0" i="0" u="none" strike="noStrike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0" i="0" u="none" strike="noStrike"/>
              <a:t>*</a:t>
            </a:r>
            <a:r>
              <a:rPr lang="ko-KR" altLang="en-US" b="0" i="0" u="none" strike="noStrike"/>
              <a:t> 업무용 채팅</a:t>
            </a:r>
            <a:r>
              <a:rPr lang="en-US" altLang="ko-KR" b="0" i="0" u="none" strike="noStrike"/>
              <a:t>,</a:t>
            </a:r>
            <a:r>
              <a:rPr lang="ko-KR" altLang="en-US" b="0" i="0" u="none" strike="noStrike"/>
              <a:t> 부서별</a:t>
            </a:r>
            <a:r>
              <a:rPr lang="en-US" altLang="ko-KR" b="0" i="0" u="none" strike="noStrike"/>
              <a:t>,</a:t>
            </a:r>
            <a:r>
              <a:rPr lang="ko-KR" altLang="en-US" b="0" i="0" u="none" strike="noStrike"/>
              <a:t> 업무별로 템보드</a:t>
            </a:r>
            <a:r>
              <a:rPr lang="en-US" altLang="ko-KR" b="0" i="0" u="none" strike="noStrike"/>
              <a:t>(</a:t>
            </a:r>
            <a:r>
              <a:rPr lang="ko-KR" altLang="en-US" b="0" i="0" u="none" strike="noStrike"/>
              <a:t>게시판</a:t>
            </a:r>
            <a:r>
              <a:rPr lang="en-US" altLang="ko-KR" b="0" i="0" u="none" strike="noStrike"/>
              <a:t>,</a:t>
            </a:r>
            <a:r>
              <a:rPr lang="ko-KR" altLang="en-US" b="0" i="0" u="none" strike="noStrike"/>
              <a:t>채팅</a:t>
            </a:r>
            <a:r>
              <a:rPr lang="en-US" altLang="ko-KR" b="0" i="0" u="none" strike="noStrike"/>
              <a:t>)</a:t>
            </a:r>
            <a:r>
              <a:rPr lang="ko-KR" altLang="en-US" b="0" i="0" u="none" strike="noStrike"/>
              <a:t>를 통해 실시간으로 공지업무 지시</a:t>
            </a:r>
            <a:r>
              <a:rPr lang="en-US" altLang="ko-KR" b="0" i="0" u="none" strike="noStrike"/>
              <a:t>,</a:t>
            </a:r>
            <a:r>
              <a:rPr lang="ko-KR" altLang="en-US" b="0" i="0" u="none" strike="noStrike"/>
              <a:t> 보고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0" i="0" u="none" strike="noStrike"/>
              <a:t>  파일 공유 등 다양한 기능을 제공하며</a:t>
            </a:r>
            <a:r>
              <a:rPr lang="en-US" altLang="ko-KR" b="0" i="0" u="none" strike="noStrike"/>
              <a:t>,</a:t>
            </a:r>
            <a:r>
              <a:rPr lang="ko-KR" altLang="en-US" b="0" i="0" u="none" strike="noStrike"/>
              <a:t> 이러한 그룹웨어 기능은 휴대폰</a:t>
            </a:r>
            <a:r>
              <a:rPr lang="en-US" altLang="ko-KR" b="0" i="0" u="none" strike="noStrike"/>
              <a:t>,</a:t>
            </a:r>
            <a:r>
              <a:rPr lang="ko-KR" altLang="en-US" b="0" i="0" u="none" strike="noStrike"/>
              <a:t> </a:t>
            </a:r>
            <a:r>
              <a:rPr lang="en-US" altLang="ko-KR" b="0" i="0" u="none" strike="noStrike"/>
              <a:t>pc, </a:t>
            </a:r>
            <a:r>
              <a:rPr lang="ko-KR" altLang="en-US" b="0" i="0" u="none" strike="noStrike"/>
              <a:t>태블릿 등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0" i="0" u="none" strike="noStrike"/>
              <a:t>  어디서든 가능합니다</a:t>
            </a:r>
            <a:r>
              <a:rPr lang="en-US" altLang="ko-KR" b="0" i="0" u="none" strike="noStrike"/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0" i="0" u="none" strike="noStrike"/>
          </a:p>
        </p:txBody>
      </p:sp>
      <p:sp>
        <p:nvSpPr>
          <p:cNvPr id="31" name="TextBox 30"/>
          <p:cNvSpPr txBox="1"/>
          <p:nvPr/>
        </p:nvSpPr>
        <p:spPr>
          <a:xfrm>
            <a:off x="914872" y="3218384"/>
            <a:ext cx="262418" cy="421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kumimoji="0" lang="ko-KR" altLang="en-US" sz="2200" b="1" i="0" u="none" strike="noStrike" kern="1200" cap="none" spc="0" normalizeH="0" baseline="0">
              <a:solidFill>
                <a:srgbClr val="000000"/>
              </a:solidFill>
              <a:latin typeface="나눔바른고딕 Light"/>
              <a:ea typeface="나눔바른고딕 Light"/>
              <a:cs typeface="나눔바른고딕 Light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682650" y="1915467"/>
            <a:ext cx="5684520" cy="354182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072515" y="246175"/>
            <a:ext cx="5400675" cy="4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900" b="1" i="0" u="none" strike="noStrike" kern="1200" cap="none" spc="0" normalizeH="0" baseline="0">
                <a:solidFill>
                  <a:srgbClr val="000000"/>
                </a:solidFill>
                <a:latin typeface="나눔바른고딕 Light"/>
                <a:ea typeface="나눔바른고딕 Light"/>
                <a:cs typeface="나눔바른고딕 Light"/>
              </a:rPr>
              <a:t>똑부러지는 스마트폰  비서 </a:t>
            </a:r>
            <a:r>
              <a:rPr kumimoji="0" lang="en-US" altLang="ko-KR" sz="1900" b="1" i="0" u="none" strike="noStrike" kern="1200" cap="none" spc="0" normalizeH="0" baseline="0">
                <a:solidFill>
                  <a:srgbClr val="000000"/>
                </a:solidFill>
                <a:latin typeface="나눔바른고딕 Light"/>
                <a:ea typeface="나눔바른고딕 Light"/>
                <a:cs typeface="나눔바른고딕 Light"/>
              </a:rPr>
              <a:t>-</a:t>
            </a:r>
            <a:r>
              <a:rPr kumimoji="0" lang="ko-KR" altLang="en-US" sz="1900" b="1" i="0" u="none" strike="noStrike" kern="1200" cap="none" spc="0" normalizeH="0" baseline="0">
                <a:solidFill>
                  <a:srgbClr val="000000"/>
                </a:solidFill>
                <a:latin typeface="나눔바른고딕 Light"/>
                <a:ea typeface="나눔바른고딕 Light"/>
                <a:cs typeface="나눔바른고딕 Light"/>
              </a:rPr>
              <a:t> </a:t>
            </a:r>
            <a:r>
              <a:rPr kumimoji="0" lang="en-US" altLang="ko-KR" sz="2700" b="1" i="0" u="none" strike="noStrike" kern="1200" cap="none" spc="0" normalizeH="0" baseline="0">
                <a:solidFill>
                  <a:srgbClr val="0000FF"/>
                </a:solidFill>
                <a:latin typeface="나눔바른고딕 Light"/>
                <a:ea typeface="나눔바른고딕 Light"/>
                <a:cs typeface="나눔바른고딕 Light"/>
              </a:rPr>
              <a:t>kt</a:t>
            </a:r>
            <a:r>
              <a:rPr kumimoji="0" lang="ko-KR" altLang="en-US" sz="2700" b="1" i="0" u="none" strike="noStrike" kern="1200" cap="none" spc="0" normalizeH="0" baseline="0">
                <a:solidFill>
                  <a:srgbClr val="0000FF"/>
                </a:solidFill>
                <a:latin typeface="나눔바른고딕 Light"/>
                <a:ea typeface="나눔바른고딕 Light"/>
                <a:cs typeface="나눔바른고딕 Light"/>
              </a:rPr>
              <a:t>기업전용</a:t>
            </a:r>
            <a:r>
              <a:rPr kumimoji="0" lang="en-US" altLang="ko-KR" sz="2700" b="1" i="0" u="none" strike="noStrike" kern="1200" cap="none" spc="0" normalizeH="0" baseline="0">
                <a:solidFill>
                  <a:srgbClr val="0000FF"/>
                </a:solidFill>
                <a:latin typeface="나눔바른고딕 Light"/>
                <a:ea typeface="나눔바른고딕 Light"/>
                <a:cs typeface="나눔바른고딕 Light"/>
              </a:rPr>
              <a:t>talk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5176" y="209414"/>
            <a:ext cx="327339" cy="5697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endParaRPr lang="ko-KR" altLang="en-US" sz="3200" b="1" spc="-150">
              <a:solidFill>
                <a:srgbClr val="2E1700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74320" y="232859"/>
            <a:ext cx="902970" cy="494852"/>
          </a:xfrm>
          <a:prstGeom prst="rect">
            <a:avLst/>
          </a:prstGeom>
          <a:solidFill>
            <a:srgbClr val="2E1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en-US" altLang="ko-KR" sz="2600">
                <a:solidFill>
                  <a:schemeClr val="bg1"/>
                </a:solidFill>
                <a:latin typeface="맑은 고딕"/>
                <a:ea typeface="맑은 고딕"/>
                <a:cs typeface="+mn-cs"/>
              </a:rPr>
              <a:t>03-1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908845" y="1915467"/>
            <a:ext cx="9207453" cy="4448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/>
            </a:pPr>
            <a:endParaRPr sz="2400" b="1" i="0" strike="noStrike">
              <a:solidFill>
                <a:srgbClr val="000000">
                  <a:alpha val="100000"/>
                </a:srgbClr>
              </a:solidFill>
              <a:latin typeface="맑은 고딕"/>
              <a:ea typeface="맑은 고딕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08757" y="1250778"/>
            <a:ext cx="9597242" cy="2522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/>
            </a:pPr>
            <a:endParaRPr lang="ko-KR" altLang="en-US" sz="1090" b="0" i="0" strike="noStrike">
              <a:solidFill>
                <a:srgbClr val="333333">
                  <a:alpha val="100000"/>
                </a:srgbClr>
              </a:solidFill>
              <a:latin typeface="Arial"/>
              <a:ea typeface="굴림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14872" y="3218384"/>
            <a:ext cx="262418" cy="421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kumimoji="0" lang="ko-KR" altLang="en-US" sz="2200" b="1" i="0" u="none" strike="noStrike" kern="1200" cap="none" spc="0" normalizeH="0" baseline="0">
              <a:solidFill>
                <a:srgbClr val="000000"/>
              </a:solidFill>
              <a:latin typeface="나눔바른고딕 Light"/>
              <a:ea typeface="나눔바른고딕 Light"/>
              <a:cs typeface="나눔바른고딕 Ligh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72515" y="246175"/>
            <a:ext cx="8000143" cy="494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900" b="1" i="0" u="none" strike="noStrike" kern="1200" cap="none" spc="0" normalizeH="0" baseline="0">
                <a:solidFill>
                  <a:srgbClr val="000000"/>
                </a:solidFill>
                <a:latin typeface="나눔바른고딕 Light"/>
                <a:ea typeface="나눔바른고딕 Light"/>
                <a:cs typeface="나눔바른고딕 Light"/>
              </a:rPr>
              <a:t>  메신저 기반 업무 솔루션 </a:t>
            </a:r>
            <a:r>
              <a:rPr kumimoji="0" lang="en-US" altLang="ko-KR" sz="1900" b="1" i="0" u="none" strike="noStrike" kern="1200" cap="none" spc="0" normalizeH="0" baseline="0">
                <a:solidFill>
                  <a:srgbClr val="000000"/>
                </a:solidFill>
                <a:latin typeface="나눔바른고딕 Light"/>
                <a:ea typeface="나눔바른고딕 Light"/>
                <a:cs typeface="나눔바른고딕 Light"/>
              </a:rPr>
              <a:t>2.</a:t>
            </a:r>
            <a:r>
              <a:rPr kumimoji="0" lang="ko-KR" altLang="en-US" sz="1900" b="1" i="0" u="none" strike="noStrike" kern="1200" cap="none" spc="0" normalizeH="0" baseline="0">
                <a:solidFill>
                  <a:srgbClr val="000000"/>
                </a:solidFill>
                <a:latin typeface="나눔바른고딕 Light"/>
                <a:ea typeface="나눔바른고딕 Light"/>
                <a:cs typeface="나눔바른고딕 Light"/>
              </a:rPr>
              <a:t>  </a:t>
            </a:r>
            <a:r>
              <a:rPr kumimoji="0" lang="en-US" altLang="ko-KR" sz="2700" b="1" i="0" u="none" strike="noStrike" kern="1200" cap="none" spc="0" normalizeH="0" baseline="0">
                <a:solidFill>
                  <a:srgbClr val="0000FF"/>
                </a:solidFill>
                <a:latin typeface="나눔바른고딕 Light"/>
                <a:ea typeface="나눔바른고딕 Light"/>
                <a:cs typeface="나눔바른고딕 Light"/>
              </a:rPr>
              <a:t>LGU+ </a:t>
            </a:r>
            <a:r>
              <a:rPr kumimoji="0" lang="ko-KR" altLang="en-US" sz="2700" b="1" i="0" u="none" strike="noStrike" kern="1200" cap="none" spc="0" normalizeH="0" baseline="0">
                <a:solidFill>
                  <a:srgbClr val="0000FF"/>
                </a:solidFill>
                <a:latin typeface="나눔바른고딕 Light"/>
                <a:ea typeface="나눔바른고딕 Light"/>
                <a:cs typeface="나눔바른고딕 Light"/>
              </a:rPr>
              <a:t>구축형</a:t>
            </a:r>
            <a:r>
              <a:rPr kumimoji="0" lang="en-US" altLang="ko-KR" sz="2700" b="1" i="0" u="none" strike="noStrike" kern="1200" cap="none" spc="0" normalizeH="0" baseline="0">
                <a:solidFill>
                  <a:srgbClr val="0000FF"/>
                </a:solidFill>
                <a:latin typeface="나눔바른고딕 Light"/>
                <a:ea typeface="나눔바른고딕 Light"/>
                <a:cs typeface="나눔바른고딕 Light"/>
              </a:rPr>
              <a:t> UC </a:t>
            </a:r>
            <a:r>
              <a:rPr kumimoji="0" lang="ko-KR" altLang="en-US" sz="2700" b="1" i="0" u="none" strike="noStrike" kern="1200" cap="none" spc="0" normalizeH="0" baseline="0">
                <a:solidFill>
                  <a:srgbClr val="0000FF"/>
                </a:solidFill>
                <a:latin typeface="나눔바른고딕 Light"/>
                <a:ea typeface="나눔바른고딕 Light"/>
                <a:cs typeface="나눔바른고딕 Light"/>
              </a:rPr>
              <a:t>소개 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01336" y="1045844"/>
            <a:ext cx="9159946" cy="347486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01335" y="4847048"/>
            <a:ext cx="9404665" cy="118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/>
              <a:t>1.</a:t>
            </a:r>
            <a:r>
              <a:rPr lang="ko-KR" altLang="en-US"/>
              <a:t> 구축형 </a:t>
            </a:r>
            <a:r>
              <a:rPr lang="en-US" altLang="ko-KR"/>
              <a:t>UC</a:t>
            </a:r>
            <a:r>
              <a:rPr lang="ko-KR" altLang="en-US"/>
              <a:t>도 기본적으로 </a:t>
            </a:r>
            <a:r>
              <a:rPr lang="en-US" altLang="ko-KR"/>
              <a:t>KT </a:t>
            </a:r>
            <a:r>
              <a:rPr lang="ko-KR" altLang="en-US"/>
              <a:t>기업전용 톡과 같은 기능을 제공합니다</a:t>
            </a:r>
            <a:r>
              <a:rPr lang="en-US" altLang="ko-KR"/>
              <a:t>.(</a:t>
            </a:r>
            <a:r>
              <a:rPr lang="ko-KR" altLang="en-US"/>
              <a:t>일부 기증 미 제공</a:t>
            </a:r>
            <a:r>
              <a:rPr lang="en-US" altLang="ko-KR"/>
              <a:t>)</a:t>
            </a:r>
          </a:p>
          <a:p>
            <a:pPr>
              <a:defRPr/>
            </a:pPr>
            <a:r>
              <a:rPr lang="en-US" altLang="ko-KR"/>
              <a:t>2.</a:t>
            </a:r>
            <a:r>
              <a:rPr lang="ko-KR" altLang="en-US"/>
              <a:t> </a:t>
            </a:r>
            <a:r>
              <a:rPr lang="en-US" altLang="ko-KR"/>
              <a:t>KT </a:t>
            </a:r>
            <a:r>
              <a:rPr lang="ko-KR" altLang="en-US"/>
              <a:t>기업전용 톡과 다른점은 </a:t>
            </a:r>
            <a:r>
              <a:rPr lang="en-US" altLang="ko-KR"/>
              <a:t>1</a:t>
            </a:r>
            <a:r>
              <a:rPr lang="ko-KR" altLang="en-US"/>
              <a:t>인 단독으로 사용</a:t>
            </a:r>
            <a:r>
              <a:rPr lang="en-US" altLang="ko-KR"/>
              <a:t>(FMC</a:t>
            </a:r>
            <a:r>
              <a:rPr lang="ko-KR" altLang="en-US"/>
              <a:t> 전화 위주</a:t>
            </a:r>
            <a:r>
              <a:rPr lang="en-US" altLang="ko-KR"/>
              <a:t>)</a:t>
            </a:r>
            <a:r>
              <a:rPr lang="ko-KR" altLang="en-US"/>
              <a:t>가능하며</a:t>
            </a:r>
            <a:r>
              <a:rPr lang="en-US" altLang="ko-KR"/>
              <a:t>,</a:t>
            </a:r>
            <a:r>
              <a:rPr lang="ko-KR" altLang="en-US"/>
              <a:t> 인터넷 결합 </a:t>
            </a:r>
            <a:r>
              <a:rPr lang="en-US" altLang="ko-KR"/>
              <a:t>or</a:t>
            </a:r>
          </a:p>
          <a:p>
            <a:pPr>
              <a:defRPr/>
            </a:pPr>
            <a:r>
              <a:rPr lang="en-US" altLang="ko-KR"/>
              <a:t>    5</a:t>
            </a:r>
            <a:r>
              <a:rPr lang="ko-KR" altLang="en-US"/>
              <a:t>년</a:t>
            </a:r>
            <a:r>
              <a:rPr lang="en-US" altLang="ko-KR"/>
              <a:t> </a:t>
            </a:r>
            <a:r>
              <a:rPr lang="ko-KR" altLang="en-US"/>
              <a:t>약정</a:t>
            </a:r>
            <a:r>
              <a:rPr lang="en-US" altLang="ko-KR"/>
              <a:t> </a:t>
            </a:r>
            <a:r>
              <a:rPr lang="ko-KR" altLang="en-US"/>
              <a:t>등 제한이 없습니다</a:t>
            </a:r>
            <a:r>
              <a:rPr lang="en-US" altLang="ko-KR"/>
              <a:t>.</a:t>
            </a:r>
          </a:p>
          <a:p>
            <a:pPr>
              <a:defRPr/>
            </a:pPr>
            <a:r>
              <a:rPr lang="en-US" altLang="ko-KR"/>
              <a:t>*</a:t>
            </a:r>
            <a:r>
              <a:rPr lang="ko-KR" altLang="en-US"/>
              <a:t> </a:t>
            </a:r>
            <a:r>
              <a:rPr lang="en-US" altLang="ko-KR"/>
              <a:t>FMC</a:t>
            </a:r>
            <a:r>
              <a:rPr lang="ko-KR" altLang="en-US"/>
              <a:t>전화 </a:t>
            </a:r>
            <a:r>
              <a:rPr lang="en-US" altLang="ko-KR"/>
              <a:t>-</a:t>
            </a:r>
            <a:r>
              <a:rPr lang="ko-KR" altLang="en-US"/>
              <a:t> 투넘버 서비스로 내폰으로 전화를 해도 상대폰에는 사무실 대표번호로 표시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5176" y="209414"/>
            <a:ext cx="327339" cy="5697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endParaRPr lang="ko-KR" altLang="en-US" sz="3200" b="1" spc="-150">
              <a:solidFill>
                <a:srgbClr val="2E1700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74320" y="232859"/>
            <a:ext cx="494852" cy="494852"/>
          </a:xfrm>
          <a:prstGeom prst="rect">
            <a:avLst/>
          </a:prstGeom>
          <a:solidFill>
            <a:srgbClr val="2E1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endParaRPr lang="ko-KR" altLang="en-US" sz="3200" b="1">
              <a:solidFill>
                <a:schemeClr val="bg1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935" y="230930"/>
            <a:ext cx="54483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2800" spc="-150">
                <a:solidFill>
                  <a:schemeClr val="bg1"/>
                </a:solidFill>
                <a:latin typeface="맑은 고딕"/>
                <a:ea typeface="맑은 고딕"/>
                <a:cs typeface="+mn-cs"/>
              </a:rPr>
              <a:t>04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908845" y="1915467"/>
            <a:ext cx="9207453" cy="4448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/>
            </a:pPr>
            <a:endParaRPr sz="2400" b="1" i="0" strike="noStrike">
              <a:solidFill>
                <a:srgbClr val="000000">
                  <a:alpha val="100000"/>
                </a:srgbClr>
              </a:solidFill>
              <a:latin typeface="맑은 고딕"/>
              <a:ea typeface="맑은 고딕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08757" y="1250778"/>
            <a:ext cx="9597242" cy="2522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/>
            </a:pPr>
            <a:endParaRPr lang="ko-KR" altLang="en-US" sz="1090" b="0" i="0" strike="noStrike">
              <a:solidFill>
                <a:srgbClr val="333333">
                  <a:alpha val="100000"/>
                </a:srgbClr>
              </a:solidFill>
              <a:latin typeface="Arial"/>
              <a:ea typeface="굴림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72511" y="246175"/>
            <a:ext cx="4733929" cy="4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900" b="1"/>
              <a:t>보안폰</a:t>
            </a:r>
            <a:r>
              <a:rPr lang="en-US" altLang="ko-KR" sz="1900" b="1"/>
              <a:t>(</a:t>
            </a:r>
            <a:r>
              <a:rPr lang="ko-KR" altLang="en-US" sz="1900" b="1"/>
              <a:t>안심폰</a:t>
            </a:r>
            <a:r>
              <a:rPr lang="en-US" altLang="ko-KR" sz="1900" b="1"/>
              <a:t>)</a:t>
            </a:r>
            <a:r>
              <a:rPr lang="ko-KR" altLang="en-US" sz="1900" b="1"/>
              <a:t> 기능 </a:t>
            </a:r>
            <a:r>
              <a:rPr lang="en-US" altLang="ko-KR" sz="1900" b="1"/>
              <a:t>-</a:t>
            </a:r>
            <a:r>
              <a:rPr lang="ko-KR" altLang="en-US" sz="1900" b="1"/>
              <a:t> </a:t>
            </a:r>
            <a:r>
              <a:rPr lang="en-US" altLang="ko-KR" sz="2700" b="1">
                <a:solidFill>
                  <a:srgbClr val="0000FF"/>
                </a:solidFill>
              </a:rPr>
              <a:t>kt</a:t>
            </a:r>
            <a:r>
              <a:rPr lang="ko-KR" altLang="en-US" sz="2700" b="1">
                <a:solidFill>
                  <a:srgbClr val="0000FF"/>
                </a:solidFill>
              </a:rPr>
              <a:t>기업전용</a:t>
            </a:r>
            <a:r>
              <a:rPr lang="en-US" altLang="ko-KR" sz="2700" b="1">
                <a:solidFill>
                  <a:srgbClr val="0000FF"/>
                </a:solidFill>
              </a:rPr>
              <a:t>talk</a:t>
            </a: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769172" y="1053550"/>
            <a:ext cx="7881178" cy="360263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08845" y="5061092"/>
            <a:ext cx="7741505" cy="1080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/>
              <a:t>1.</a:t>
            </a:r>
            <a:r>
              <a:rPr lang="ko-KR" altLang="en-US"/>
              <a:t> </a:t>
            </a:r>
            <a:r>
              <a:rPr lang="ko-KR" altLang="en-US" b="0" i="0" u="none" strike="noStrike"/>
              <a:t>관리자는 설정</a:t>
            </a:r>
            <a:r>
              <a:rPr lang="en-US" altLang="ko-KR" b="0" i="0" u="none" strike="noStrike"/>
              <a:t>(</a:t>
            </a:r>
            <a:r>
              <a:rPr lang="ko-KR" altLang="en-US" b="0" i="0" u="none" strike="noStrike"/>
              <a:t>차단 또는 허용</a:t>
            </a:r>
            <a:r>
              <a:rPr lang="en-US" altLang="ko-KR" b="0" i="0" u="none" strike="noStrike"/>
              <a:t>)</a:t>
            </a:r>
            <a:r>
              <a:rPr lang="ko-KR" altLang="en-US" b="0" i="0" u="none" strike="noStrike"/>
              <a:t>을 통해 보안 기능 수행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0" i="0" u="none" strike="noStrike"/>
              <a:t>2.</a:t>
            </a:r>
            <a:r>
              <a:rPr lang="ko-KR" altLang="en-US" b="0" i="0" u="none" strike="noStrike"/>
              <a:t> 상대와 통화 내용 녹음 설정뿐 아니라  차단 기능도 가능</a:t>
            </a:r>
            <a:r>
              <a:rPr lang="en-US" altLang="ko-KR" b="0" i="0" u="none" strike="noStrike"/>
              <a:t>(12</a:t>
            </a:r>
            <a:r>
              <a:rPr lang="ko-KR" altLang="en-US" b="0" i="0" u="none" strike="noStrike"/>
              <a:t>월 서비스 예정</a:t>
            </a:r>
            <a:r>
              <a:rPr lang="en-US" altLang="ko-KR" b="0" i="0" u="none" strike="noStrike"/>
              <a:t>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0" i="0" u="none" strike="noStrike"/>
              <a:t>3.</a:t>
            </a:r>
            <a:r>
              <a:rPr lang="ko-KR" altLang="en-US" b="0" i="0" u="none" strike="noStrike"/>
              <a:t> </a:t>
            </a:r>
            <a:r>
              <a:rPr lang="en-US" altLang="ko-KR" b="0" i="0" u="none" strike="noStrike"/>
              <a:t>kt</a:t>
            </a:r>
            <a:r>
              <a:rPr lang="ko-KR" altLang="en-US" b="0" i="0" u="none" strike="noStrike"/>
              <a:t>기업전용 톡</a:t>
            </a:r>
            <a:r>
              <a:rPr lang="en-US" altLang="ko-KR" b="0" i="0" u="none" strike="noStrike"/>
              <a:t> </a:t>
            </a:r>
            <a:r>
              <a:rPr lang="ko-KR" altLang="en-US" b="0" i="0" u="none" strike="noStrike"/>
              <a:t>사용 내부 직원에게만 적용되는 기술임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직사각형 63"/>
          <p:cNvSpPr/>
          <p:nvPr/>
        </p:nvSpPr>
        <p:spPr>
          <a:xfrm>
            <a:off x="3910719" y="2027503"/>
            <a:ext cx="2073494" cy="20423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latinLnBrk="1">
              <a:defRPr/>
            </a:pPr>
            <a:endParaRPr lang="en-US" altLang="ko-KR" sz="1200" b="1">
              <a:solidFill>
                <a:schemeClr val="tx1">
                  <a:lumMod val="65000"/>
                  <a:lumOff val="35000"/>
                </a:scheme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6152988" y="2037262"/>
            <a:ext cx="2073494" cy="20423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latinLnBrk="1">
              <a:defRPr/>
            </a:pPr>
            <a:endParaRPr lang="en-US" altLang="ko-KR" sz="1200" b="1">
              <a:solidFill>
                <a:schemeClr val="tx1">
                  <a:lumMod val="65000"/>
                  <a:lumOff val="35000"/>
                </a:scheme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1647317" y="4401566"/>
            <a:ext cx="2073494" cy="20423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defTabSz="914229" latinLnBrk="1">
              <a:defRPr/>
            </a:pPr>
            <a:endParaRPr lang="ko-KR" altLang="en-US" sz="1200" b="1" spc="-60">
              <a:solidFill>
                <a:schemeClr val="tx1">
                  <a:lumMod val="65000"/>
                  <a:lumOff val="35000"/>
                </a:scheme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3933265" y="4401566"/>
            <a:ext cx="2073494" cy="20423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latinLnBrk="1">
              <a:defRPr/>
            </a:pPr>
            <a:endParaRPr lang="en-US" altLang="ko-KR" sz="1200" b="1">
              <a:solidFill>
                <a:schemeClr val="tx1">
                  <a:lumMod val="65000"/>
                  <a:lumOff val="35000"/>
                </a:scheme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6165239" y="4401566"/>
            <a:ext cx="2073494" cy="20423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latinLnBrk="1">
              <a:defRPr/>
            </a:pPr>
            <a:endParaRPr lang="en-US" altLang="ko-KR" sz="1200" b="1">
              <a:solidFill>
                <a:schemeClr val="tx1">
                  <a:lumMod val="65000"/>
                  <a:lumOff val="35000"/>
                </a:scheme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665734" y="2027503"/>
            <a:ext cx="2073494" cy="20423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165735" y="209414"/>
            <a:ext cx="4211955" cy="569731"/>
            <a:chOff x="248084" y="209414"/>
            <a:chExt cx="4211955" cy="569731"/>
          </a:xfrm>
        </p:grpSpPr>
        <p:sp>
          <p:nvSpPr>
            <p:cNvPr id="2" name="TextBox 1"/>
            <p:cNvSpPr txBox="1"/>
            <p:nvPr/>
          </p:nvSpPr>
          <p:spPr>
            <a:xfrm>
              <a:off x="804775" y="209414"/>
              <a:ext cx="3655264" cy="5697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ko-KR" altLang="en-US" sz="3200" b="1" spc="-150">
                  <a:solidFill>
                    <a:srgbClr val="2E1700"/>
                  </a:solidFill>
                  <a:latin typeface="맑은 고딕"/>
                  <a:ea typeface="맑은 고딕"/>
                  <a:cs typeface="+mn-cs"/>
                </a:rPr>
                <a:t>통화 세부 기능 소개</a:t>
              </a:r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274320" y="232859"/>
              <a:ext cx="494852" cy="494852"/>
            </a:xfrm>
            <a:prstGeom prst="rect">
              <a:avLst/>
            </a:prstGeom>
            <a:solidFill>
              <a:srgbClr val="2E1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defRPr/>
              </a:pPr>
              <a:endParaRPr lang="ko-KR" altLang="en-US" sz="3200" b="1">
                <a:solidFill>
                  <a:schemeClr val="bg1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48084" y="230930"/>
              <a:ext cx="544830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800" spc="-150">
                  <a:solidFill>
                    <a:schemeClr val="bg1"/>
                  </a:solidFill>
                  <a:latin typeface="맑은 고딕"/>
                  <a:ea typeface="맑은 고딕"/>
                  <a:cs typeface="+mn-cs"/>
                </a:rPr>
                <a:t>05</a:t>
              </a:r>
            </a:p>
          </p:txBody>
        </p:sp>
      </p:grpSp>
      <p:pic>
        <p:nvPicPr>
          <p:cNvPr id="90" name="그림 89"/>
          <p:cNvPicPr>
            <a:picLocks noChangeAspect="1"/>
          </p:cNvPicPr>
          <p:nvPr/>
        </p:nvPicPr>
        <p:blipFill rotWithShape="1">
          <a:blip r:embed="rId2">
            <a:grayscl/>
          </a:blip>
          <a:stretch>
            <a:fillRect/>
          </a:stretch>
        </p:blipFill>
        <p:spPr>
          <a:xfrm>
            <a:off x="1951654" y="2498271"/>
            <a:ext cx="733293" cy="676154"/>
          </a:xfrm>
          <a:prstGeom prst="rect">
            <a:avLst/>
          </a:prstGeom>
        </p:spPr>
      </p:pic>
      <p:pic>
        <p:nvPicPr>
          <p:cNvPr id="91" name="그림 90"/>
          <p:cNvPicPr>
            <a:picLocks noChangeAspect="1"/>
          </p:cNvPicPr>
          <p:nvPr/>
        </p:nvPicPr>
        <p:blipFill rotWithShape="1">
          <a:blip r:embed="rId3">
            <a:grayscl/>
          </a:blip>
          <a:stretch>
            <a:fillRect/>
          </a:stretch>
        </p:blipFill>
        <p:spPr>
          <a:xfrm>
            <a:off x="3044488" y="2498271"/>
            <a:ext cx="519865" cy="676154"/>
          </a:xfrm>
          <a:prstGeom prst="rect">
            <a:avLst/>
          </a:prstGeom>
        </p:spPr>
      </p:pic>
      <p:pic>
        <p:nvPicPr>
          <p:cNvPr id="95" name="그림 94"/>
          <p:cNvPicPr>
            <a:picLocks noChangeAspect="1"/>
          </p:cNvPicPr>
          <p:nvPr/>
        </p:nvPicPr>
        <p:blipFill rotWithShape="1">
          <a:blip r:embed="rId4">
            <a:grayscl/>
          </a:blip>
          <a:stretch>
            <a:fillRect/>
          </a:stretch>
        </p:blipFill>
        <p:spPr>
          <a:xfrm>
            <a:off x="2454780" y="4668746"/>
            <a:ext cx="469074" cy="822326"/>
          </a:xfrm>
          <a:prstGeom prst="rect">
            <a:avLst/>
          </a:prstGeom>
        </p:spPr>
      </p:pic>
      <p:pic>
        <p:nvPicPr>
          <p:cNvPr id="96" name="그림 95"/>
          <p:cNvPicPr>
            <a:picLocks noChangeAspect="1"/>
          </p:cNvPicPr>
          <p:nvPr/>
        </p:nvPicPr>
        <p:blipFill rotWithShape="1">
          <a:blip r:embed="rId5">
            <a:grayscl/>
          </a:blip>
          <a:stretch>
            <a:fillRect/>
          </a:stretch>
        </p:blipFill>
        <p:spPr>
          <a:xfrm>
            <a:off x="4027460" y="5060258"/>
            <a:ext cx="376493" cy="630937"/>
          </a:xfrm>
          <a:prstGeom prst="rect">
            <a:avLst/>
          </a:prstGeom>
        </p:spPr>
      </p:pic>
      <p:pic>
        <p:nvPicPr>
          <p:cNvPr id="97" name="그림 96"/>
          <p:cNvPicPr>
            <a:picLocks noChangeAspect="1"/>
          </p:cNvPicPr>
          <p:nvPr/>
        </p:nvPicPr>
        <p:blipFill rotWithShape="1">
          <a:blip r:embed="rId6">
            <a:grayscl/>
          </a:blip>
          <a:stretch>
            <a:fillRect/>
          </a:stretch>
        </p:blipFill>
        <p:spPr>
          <a:xfrm>
            <a:off x="4738696" y="4720088"/>
            <a:ext cx="370167" cy="650202"/>
          </a:xfrm>
          <a:prstGeom prst="rect">
            <a:avLst/>
          </a:prstGeom>
        </p:spPr>
      </p:pic>
      <p:pic>
        <p:nvPicPr>
          <p:cNvPr id="98" name="그림 97"/>
          <p:cNvPicPr>
            <a:picLocks noChangeAspect="1"/>
          </p:cNvPicPr>
          <p:nvPr/>
        </p:nvPicPr>
        <p:blipFill rotWithShape="1">
          <a:blip r:embed="rId7">
            <a:grayscl/>
          </a:blip>
          <a:stretch>
            <a:fillRect/>
          </a:stretch>
        </p:blipFill>
        <p:spPr>
          <a:xfrm>
            <a:off x="6406155" y="2437865"/>
            <a:ext cx="332032" cy="574544"/>
          </a:xfrm>
          <a:prstGeom prst="rect">
            <a:avLst/>
          </a:prstGeom>
        </p:spPr>
      </p:pic>
      <p:pic>
        <p:nvPicPr>
          <p:cNvPr id="102" name="그림 101"/>
          <p:cNvPicPr>
            <a:picLocks noChangeAspect="1"/>
          </p:cNvPicPr>
          <p:nvPr/>
        </p:nvPicPr>
        <p:blipFill rotWithShape="1">
          <a:blip r:embed="rId2">
            <a:grayscl/>
          </a:blip>
          <a:stretch>
            <a:fillRect/>
          </a:stretch>
        </p:blipFill>
        <p:spPr>
          <a:xfrm>
            <a:off x="5215183" y="5212332"/>
            <a:ext cx="582072" cy="536716"/>
          </a:xfrm>
          <a:prstGeom prst="rect">
            <a:avLst/>
          </a:prstGeom>
        </p:spPr>
      </p:pic>
      <p:pic>
        <p:nvPicPr>
          <p:cNvPr id="105" name="그림 104"/>
          <p:cNvPicPr>
            <a:picLocks noChangeAspect="1"/>
          </p:cNvPicPr>
          <p:nvPr/>
        </p:nvPicPr>
        <p:blipFill rotWithShape="1">
          <a:blip r:embed="rId7">
            <a:grayscl/>
          </a:blip>
          <a:stretch>
            <a:fillRect/>
          </a:stretch>
        </p:blipFill>
        <p:spPr>
          <a:xfrm>
            <a:off x="6849300" y="2437864"/>
            <a:ext cx="332032" cy="574544"/>
          </a:xfrm>
          <a:prstGeom prst="rect">
            <a:avLst/>
          </a:prstGeom>
        </p:spPr>
      </p:pic>
      <p:pic>
        <p:nvPicPr>
          <p:cNvPr id="106" name="그림 105"/>
          <p:cNvPicPr>
            <a:picLocks noChangeAspect="1"/>
          </p:cNvPicPr>
          <p:nvPr/>
        </p:nvPicPr>
        <p:blipFill rotWithShape="1">
          <a:blip r:embed="rId7">
            <a:grayscl/>
          </a:blip>
          <a:stretch>
            <a:fillRect/>
          </a:stretch>
        </p:blipFill>
        <p:spPr>
          <a:xfrm>
            <a:off x="7292445" y="2446537"/>
            <a:ext cx="332032" cy="574544"/>
          </a:xfrm>
          <a:prstGeom prst="rect">
            <a:avLst/>
          </a:prstGeom>
        </p:spPr>
      </p:pic>
      <p:pic>
        <p:nvPicPr>
          <p:cNvPr id="107" name="그림 106"/>
          <p:cNvPicPr>
            <a:picLocks noChangeAspect="1"/>
          </p:cNvPicPr>
          <p:nvPr/>
        </p:nvPicPr>
        <p:blipFill rotWithShape="1">
          <a:blip r:embed="rId7">
            <a:grayscl/>
          </a:blip>
          <a:stretch>
            <a:fillRect/>
          </a:stretch>
        </p:blipFill>
        <p:spPr>
          <a:xfrm>
            <a:off x="7735590" y="2437865"/>
            <a:ext cx="332032" cy="574544"/>
          </a:xfrm>
          <a:prstGeom prst="rect">
            <a:avLst/>
          </a:prstGeom>
        </p:spPr>
      </p:pic>
      <p:pic>
        <p:nvPicPr>
          <p:cNvPr id="108" name="그림 107"/>
          <p:cNvPicPr>
            <a:picLocks noChangeAspect="1"/>
          </p:cNvPicPr>
          <p:nvPr/>
        </p:nvPicPr>
        <p:blipFill rotWithShape="1">
          <a:blip r:embed="rId8"/>
          <a:stretch>
            <a:fillRect/>
          </a:stretch>
        </p:blipFill>
        <p:spPr>
          <a:xfrm>
            <a:off x="6812190" y="4668746"/>
            <a:ext cx="437972" cy="862492"/>
          </a:xfrm>
          <a:prstGeom prst="rect">
            <a:avLst/>
          </a:prstGeom>
        </p:spPr>
      </p:pic>
      <p:pic>
        <p:nvPicPr>
          <p:cNvPr id="109" name="그림 108"/>
          <p:cNvPicPr>
            <a:picLocks noChangeAspect="1"/>
          </p:cNvPicPr>
          <p:nvPr/>
        </p:nvPicPr>
        <p:blipFill rotWithShape="1">
          <a:blip r:embed="rId9">
            <a:grayscl/>
          </a:blip>
          <a:stretch>
            <a:fillRect/>
          </a:stretch>
        </p:blipFill>
        <p:spPr>
          <a:xfrm>
            <a:off x="4101506" y="2424711"/>
            <a:ext cx="634913" cy="799745"/>
          </a:xfrm>
          <a:prstGeom prst="rect">
            <a:avLst/>
          </a:prstGeom>
        </p:spPr>
      </p:pic>
      <p:pic>
        <p:nvPicPr>
          <p:cNvPr id="110" name="그림 109"/>
          <p:cNvPicPr>
            <a:picLocks noChangeAspect="1"/>
          </p:cNvPicPr>
          <p:nvPr/>
        </p:nvPicPr>
        <p:blipFill rotWithShape="1">
          <a:blip r:embed="rId10">
            <a:grayscl/>
          </a:blip>
          <a:stretch>
            <a:fillRect/>
          </a:stretch>
        </p:blipFill>
        <p:spPr>
          <a:xfrm>
            <a:off x="4869970" y="2436479"/>
            <a:ext cx="599306" cy="787977"/>
          </a:xfrm>
          <a:prstGeom prst="rect">
            <a:avLst/>
          </a:prstGeom>
        </p:spPr>
      </p:pic>
      <p:cxnSp>
        <p:nvCxnSpPr>
          <p:cNvPr id="111" name="직선 연결선 110"/>
          <p:cNvCxnSpPr/>
          <p:nvPr/>
        </p:nvCxnSpPr>
        <p:spPr>
          <a:xfrm>
            <a:off x="6557262" y="3095102"/>
            <a:ext cx="0" cy="12555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6970839" y="3101304"/>
            <a:ext cx="0" cy="12555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7431165" y="3095102"/>
            <a:ext cx="0" cy="12555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7896310" y="3098430"/>
            <a:ext cx="0" cy="12555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5" name="직선 연결선 114"/>
          <p:cNvCxnSpPr/>
          <p:nvPr/>
        </p:nvCxnSpPr>
        <p:spPr>
          <a:xfrm flipH="1">
            <a:off x="6540120" y="3239118"/>
            <a:ext cx="135545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6" name="직선 화살표 연결선 115"/>
          <p:cNvCxnSpPr/>
          <p:nvPr/>
        </p:nvCxnSpPr>
        <p:spPr>
          <a:xfrm flipV="1">
            <a:off x="4403953" y="5212332"/>
            <a:ext cx="304118" cy="99739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직선 화살표 연결선 116"/>
          <p:cNvCxnSpPr/>
          <p:nvPr/>
        </p:nvCxnSpPr>
        <p:spPr>
          <a:xfrm>
            <a:off x="4475149" y="5491621"/>
            <a:ext cx="659171" cy="142999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8" name="Picture 15" descr="C:\Documents and Settings\User\바탕 화면\박혜희\업무\CI,BI\kt-워드마크기본형_흰배경.png"/>
          <p:cNvPicPr>
            <a:picLocks noChangeAspect="1" noChangeArrowheads="1"/>
          </p:cNvPicPr>
          <p:nvPr/>
        </p:nvPicPr>
        <p:blipFill rotWithShape="1">
          <a:blip r:embed="rId11"/>
          <a:srcRect/>
          <a:stretch>
            <a:fillRect/>
          </a:stretch>
        </p:blipFill>
        <p:spPr>
          <a:xfrm>
            <a:off x="7391153" y="4697726"/>
            <a:ext cx="189786" cy="118833"/>
          </a:xfrm>
          <a:prstGeom prst="rect">
            <a:avLst/>
          </a:prstGeom>
          <a:noFill/>
        </p:spPr>
      </p:pic>
      <p:sp>
        <p:nvSpPr>
          <p:cNvPr id="119" name="TextBox 118"/>
          <p:cNvSpPr txBox="1"/>
          <p:nvPr/>
        </p:nvSpPr>
        <p:spPr>
          <a:xfrm>
            <a:off x="7527241" y="4637028"/>
            <a:ext cx="530915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900" b="1">
                <a:solidFill>
                  <a:srgbClr val="FF0000"/>
                </a:solidFill>
                <a:latin typeface="맑은 고딕"/>
                <a:ea typeface="맑은 고딕"/>
                <a:cs typeface="+mn-cs"/>
              </a:rPr>
              <a:t>차별화</a:t>
            </a:r>
          </a:p>
        </p:txBody>
      </p:sp>
      <p:grpSp>
        <p:nvGrpSpPr>
          <p:cNvPr id="120" name="그룹 119"/>
          <p:cNvGrpSpPr/>
          <p:nvPr/>
        </p:nvGrpSpPr>
        <p:grpSpPr>
          <a:xfrm>
            <a:off x="1830178" y="1850384"/>
            <a:ext cx="1665935" cy="354239"/>
            <a:chOff x="766332" y="1318567"/>
            <a:chExt cx="1843072" cy="498831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21" name="사각형: 둥근 모서리 72"/>
            <p:cNvSpPr/>
            <p:nvPr/>
          </p:nvSpPr>
          <p:spPr>
            <a:xfrm>
              <a:off x="766332" y="1318567"/>
              <a:ext cx="1843072" cy="49883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ko-KR" altLang="en-US" sz="1600" b="1"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933450" y="1427836"/>
              <a:ext cx="1514475" cy="3077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en-US"/>
              </a:defPPr>
              <a:lvl1pPr algn="ctr"/>
            </a:lstStyle>
            <a:p>
              <a:pPr lvl="0">
                <a:defRPr/>
              </a:pPr>
              <a:r>
                <a:rPr lang="ko-KR" altLang="en-US" sz="1600" b="1">
                  <a:latin typeface="맑은 고딕"/>
                  <a:ea typeface="맑은 고딕"/>
                  <a:cs typeface="+mn-cs"/>
                </a:rPr>
                <a:t>동시 착신</a:t>
              </a:r>
            </a:p>
          </p:txBody>
        </p:sp>
      </p:grpSp>
      <p:grpSp>
        <p:nvGrpSpPr>
          <p:cNvPr id="129" name="그룹 128"/>
          <p:cNvGrpSpPr/>
          <p:nvPr/>
        </p:nvGrpSpPr>
        <p:grpSpPr>
          <a:xfrm>
            <a:off x="4027408" y="1850384"/>
            <a:ext cx="1706819" cy="354239"/>
            <a:chOff x="766332" y="1318567"/>
            <a:chExt cx="1843072" cy="498831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0" name="사각형: 둥근 모서리 72"/>
            <p:cNvSpPr/>
            <p:nvPr/>
          </p:nvSpPr>
          <p:spPr>
            <a:xfrm>
              <a:off x="766332" y="1318567"/>
              <a:ext cx="1843072" cy="49883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ko-KR" altLang="en-US" sz="1600" b="1"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933450" y="1427836"/>
              <a:ext cx="1514475" cy="3077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en-US"/>
              </a:defPPr>
              <a:lvl1pPr algn="ctr"/>
            </a:lstStyle>
            <a:p>
              <a:pPr lvl="0">
                <a:defRPr/>
              </a:pPr>
              <a:r>
                <a:rPr lang="ko-KR" altLang="en-US" sz="1600" b="1">
                  <a:latin typeface="맑은 고딕"/>
                  <a:ea typeface="맑은 고딕"/>
                  <a:cs typeface="+mn-cs"/>
                </a:rPr>
                <a:t>돌려주기</a:t>
              </a:r>
            </a:p>
          </p:txBody>
        </p:sp>
      </p:grpSp>
      <p:grpSp>
        <p:nvGrpSpPr>
          <p:cNvPr id="135" name="그룹 134"/>
          <p:cNvGrpSpPr/>
          <p:nvPr/>
        </p:nvGrpSpPr>
        <p:grpSpPr>
          <a:xfrm>
            <a:off x="1990738" y="4218535"/>
            <a:ext cx="1505375" cy="354239"/>
            <a:chOff x="766332" y="1318567"/>
            <a:chExt cx="1843072" cy="498831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6" name="사각형: 둥근 모서리 72"/>
            <p:cNvSpPr/>
            <p:nvPr/>
          </p:nvSpPr>
          <p:spPr>
            <a:xfrm>
              <a:off x="766332" y="1318567"/>
              <a:ext cx="1843072" cy="49883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ko-KR" altLang="en-US" sz="1600" b="1"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933450" y="1427836"/>
              <a:ext cx="1514475" cy="3077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en-US"/>
              </a:defPPr>
              <a:lvl1pPr algn="ctr"/>
            </a:lstStyle>
            <a:p>
              <a:pPr lvl="0">
                <a:defRPr/>
              </a:pPr>
              <a:r>
                <a:rPr lang="ko-KR" altLang="en-US" sz="1600" b="1">
                  <a:latin typeface="맑은 고딕"/>
                  <a:ea typeface="맑은 고딕"/>
                  <a:cs typeface="+mn-cs"/>
                </a:rPr>
                <a:t>통화옵션</a:t>
              </a:r>
            </a:p>
          </p:txBody>
        </p:sp>
      </p:grpSp>
      <p:grpSp>
        <p:nvGrpSpPr>
          <p:cNvPr id="138" name="그룹 137"/>
          <p:cNvGrpSpPr/>
          <p:nvPr/>
        </p:nvGrpSpPr>
        <p:grpSpPr>
          <a:xfrm>
            <a:off x="4162005" y="4218535"/>
            <a:ext cx="1526066" cy="354239"/>
            <a:chOff x="766332" y="1318567"/>
            <a:chExt cx="1843072" cy="498831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44" name="사각형: 둥근 모서리 72"/>
            <p:cNvSpPr/>
            <p:nvPr/>
          </p:nvSpPr>
          <p:spPr>
            <a:xfrm>
              <a:off x="766332" y="1318567"/>
              <a:ext cx="1843072" cy="49883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ko-KR" altLang="en-US" sz="1600" b="1"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933450" y="1427836"/>
              <a:ext cx="1514475" cy="3077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en-US"/>
              </a:defPPr>
              <a:lvl1pPr algn="ctr"/>
            </a:lstStyle>
            <a:p>
              <a:pPr lvl="0">
                <a:defRPr/>
              </a:pPr>
              <a:r>
                <a:rPr lang="en-US" altLang="ko-KR" sz="1600" b="1">
                  <a:latin typeface="맑은 고딕"/>
                  <a:ea typeface="맑은 고딕"/>
                  <a:cs typeface="+mn-cs"/>
                </a:rPr>
                <a:t>3</a:t>
              </a:r>
              <a:r>
                <a:rPr lang="ko-KR" altLang="en-US" sz="1600" b="1">
                  <a:latin typeface="맑은 고딕"/>
                  <a:ea typeface="맑은 고딕"/>
                  <a:cs typeface="+mn-cs"/>
                </a:rPr>
                <a:t>자 통화</a:t>
              </a:r>
            </a:p>
          </p:txBody>
        </p:sp>
      </p:grpSp>
      <p:grpSp>
        <p:nvGrpSpPr>
          <p:cNvPr id="148" name="그룹 147"/>
          <p:cNvGrpSpPr/>
          <p:nvPr/>
        </p:nvGrpSpPr>
        <p:grpSpPr>
          <a:xfrm>
            <a:off x="6352636" y="1869675"/>
            <a:ext cx="1669091" cy="354239"/>
            <a:chOff x="766332" y="1318567"/>
            <a:chExt cx="1843072" cy="498831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49" name="사각형: 둥근 모서리 72"/>
            <p:cNvSpPr/>
            <p:nvPr/>
          </p:nvSpPr>
          <p:spPr>
            <a:xfrm>
              <a:off x="766332" y="1318567"/>
              <a:ext cx="1843072" cy="49883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ko-KR" altLang="en-US" sz="1600" b="1"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933450" y="1427836"/>
              <a:ext cx="1514475" cy="3077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en-US"/>
              </a:defPPr>
              <a:lvl1pPr algn="ctr"/>
            </a:lstStyle>
            <a:p>
              <a:pPr lvl="0">
                <a:defRPr/>
              </a:pPr>
              <a:r>
                <a:rPr lang="ko-KR" altLang="en-US" sz="2300" b="1">
                  <a:latin typeface="맑은 고딕"/>
                  <a:ea typeface="맑은 고딕"/>
                  <a:cs typeface="+mn-cs"/>
                </a:rPr>
                <a:t>그룹 통화</a:t>
              </a:r>
            </a:p>
          </p:txBody>
        </p:sp>
      </p:grpSp>
      <p:grpSp>
        <p:nvGrpSpPr>
          <p:cNvPr id="151" name="그룹 150"/>
          <p:cNvGrpSpPr/>
          <p:nvPr/>
        </p:nvGrpSpPr>
        <p:grpSpPr>
          <a:xfrm>
            <a:off x="6293098" y="4218535"/>
            <a:ext cx="1705696" cy="354239"/>
            <a:chOff x="766332" y="1318567"/>
            <a:chExt cx="1843072" cy="498831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52" name="사각형: 둥근 모서리 72"/>
            <p:cNvSpPr/>
            <p:nvPr/>
          </p:nvSpPr>
          <p:spPr>
            <a:xfrm>
              <a:off x="766332" y="1318567"/>
              <a:ext cx="1843072" cy="49883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ko-KR" altLang="en-US" sz="1600" b="1"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933450" y="1427836"/>
              <a:ext cx="1514475" cy="3077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en-US"/>
              </a:defPPr>
              <a:lvl1pPr algn="ctr"/>
            </a:lstStyle>
            <a:p>
              <a:pPr lvl="0">
                <a:defRPr/>
              </a:pPr>
              <a:r>
                <a:rPr lang="ko-KR" altLang="en-US" sz="1600" b="1">
                  <a:latin typeface="맑은 고딕"/>
                  <a:ea typeface="맑은 고딕"/>
                  <a:cs typeface="+mn-cs"/>
                </a:rPr>
                <a:t>내선통화</a:t>
              </a: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1747621" y="3346213"/>
            <a:ext cx="19916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defRPr/>
            </a:pPr>
            <a:r>
              <a:rPr lang="ko-KR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회사전화 수신시</a:t>
            </a:r>
          </a:p>
          <a:p>
            <a:pPr algn="ctr" latinLnBrk="1">
              <a:defRPr/>
            </a:pPr>
            <a:r>
              <a:rPr lang="ko-KR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회사전화와 모바일 </a:t>
            </a:r>
          </a:p>
          <a:p>
            <a:pPr algn="ctr" latinLnBrk="1">
              <a:defRPr/>
            </a:pPr>
            <a:r>
              <a:rPr lang="ko-KR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동시 울림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891386" y="3438545"/>
            <a:ext cx="20734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defRPr/>
            </a:pPr>
            <a:r>
              <a:rPr lang="ko-KR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수신된 회사전화를</a:t>
            </a:r>
          </a:p>
          <a:p>
            <a:pPr algn="ctr" latinLnBrk="1">
              <a:defRPr/>
            </a:pPr>
            <a:r>
              <a:rPr lang="ko-KR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다른 직원에게 전달</a:t>
            </a:r>
            <a:endParaRPr lang="en-US" altLang="ko-KR" sz="1200" b="1">
              <a:solidFill>
                <a:schemeClr val="tx1">
                  <a:lumMod val="85000"/>
                  <a:lumOff val="15000"/>
                </a:scheme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562668" y="5571894"/>
            <a:ext cx="22796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229" latinLnBrk="1">
              <a:defRPr/>
            </a:pPr>
            <a:r>
              <a:rPr lang="ko-KR" altLang="en-US" sz="1200" b="1" spc="-6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관리자가 외부통화 </a:t>
            </a:r>
          </a:p>
          <a:p>
            <a:pPr algn="ctr" defTabSz="914229" latinLnBrk="1">
              <a:defRPr/>
            </a:pPr>
            <a:r>
              <a:rPr lang="ko-KR" altLang="en-US" sz="1200" b="1" spc="-6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허가</a:t>
            </a:r>
            <a:r>
              <a:rPr lang="en-US" altLang="ko-KR" sz="1200" b="1" spc="-6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/</a:t>
            </a:r>
            <a:r>
              <a:rPr lang="ko-KR" altLang="en-US" sz="1200" b="1" spc="-6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금지를 </a:t>
            </a:r>
          </a:p>
          <a:p>
            <a:pPr algn="ctr" defTabSz="914229" latinLnBrk="1">
              <a:defRPr/>
            </a:pPr>
            <a:r>
              <a:rPr lang="ko-KR" altLang="en-US" sz="1200" b="1" spc="-6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일괄 통제하도록 하는 기능</a:t>
            </a:r>
          </a:p>
          <a:p>
            <a:pPr algn="ctr" defTabSz="914229" latinLnBrk="1">
              <a:defRPr/>
            </a:pPr>
            <a:r>
              <a:rPr lang="en-US" altLang="ko-KR" sz="1200" b="1" spc="-6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(9</a:t>
            </a:r>
            <a:r>
              <a:rPr lang="ko-KR" altLang="en-US" sz="1200" b="1" spc="-6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시</a:t>
            </a:r>
            <a:r>
              <a:rPr lang="en-US" altLang="ko-KR" sz="1200" b="1" spc="-6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~18</a:t>
            </a:r>
            <a:r>
              <a:rPr lang="ko-KR" altLang="en-US" sz="1200" b="1" spc="-6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시 이후 통화 제어</a:t>
            </a:r>
            <a:r>
              <a:rPr lang="en-US" altLang="ko-KR" sz="1200" b="1" spc="-6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)</a:t>
            </a:r>
            <a:endParaRPr lang="ko-KR" altLang="en-US" sz="1200" b="1" spc="-60">
              <a:solidFill>
                <a:schemeClr val="tx1">
                  <a:lumMod val="85000"/>
                  <a:lumOff val="15000"/>
                </a:scheme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870613" y="5908009"/>
            <a:ext cx="2136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defRPr/>
            </a:pPr>
            <a:r>
              <a:rPr lang="ko-KR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양자 통화 중 </a:t>
            </a:r>
          </a:p>
          <a:p>
            <a:pPr algn="ctr" latinLnBrk="1">
              <a:defRPr/>
            </a:pPr>
            <a:r>
              <a:rPr lang="ko-KR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제 </a:t>
            </a:r>
            <a:r>
              <a:rPr lang="en-US" altLang="ko-KR" sz="1200" b="1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3</a:t>
            </a:r>
            <a:r>
              <a:rPr lang="ko-KR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+mn-cs"/>
              </a:rPr>
              <a:t>자 초대하여 통화 추가 </a:t>
            </a:r>
            <a:endParaRPr lang="en-US" altLang="ko-KR" sz="1200" b="1">
              <a:solidFill>
                <a:schemeClr val="tx1">
                  <a:lumMod val="85000"/>
                  <a:lumOff val="15000"/>
                </a:scheme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109334" y="3429000"/>
            <a:ext cx="2087880" cy="512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defRPr/>
            </a:pPr>
            <a:r>
              <a:rPr lang="ko-KR" altLang="en-US" sz="1400" b="1">
                <a:solidFill>
                  <a:srgbClr val="0000FF"/>
                </a:solidFill>
                <a:latin typeface="맑은 고딕"/>
                <a:ea typeface="맑은 고딕"/>
                <a:cs typeface="+mn-cs"/>
              </a:rPr>
              <a:t>동시통화인원 제한 없음</a:t>
            </a:r>
          </a:p>
          <a:p>
            <a:pPr algn="ctr" latinLnBrk="1">
              <a:defRPr/>
            </a:pPr>
            <a:r>
              <a:rPr lang="ko-KR" altLang="en-US" sz="1400" b="1">
                <a:solidFill>
                  <a:srgbClr val="0000FF"/>
                </a:solidFill>
                <a:latin typeface="맑은 고딕"/>
                <a:ea typeface="맑은 고딕"/>
                <a:cs typeface="+mn-cs"/>
              </a:rPr>
              <a:t>무전기 대체 효과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6557262" y="5612943"/>
            <a:ext cx="12692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latinLnBrk="1">
              <a:defRPr/>
            </a:pP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  <a:cs typeface="+mn-cs"/>
              </a:rPr>
              <a:t>휴대폰에서 </a:t>
            </a:r>
          </a:p>
          <a:p>
            <a:pPr algn="ctr" defTabSz="914400" latinLnBrk="1">
              <a:defRPr/>
            </a:pP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  <a:cs typeface="+mn-cs"/>
              </a:rPr>
              <a:t>바로 다이얼로</a:t>
            </a:r>
          </a:p>
          <a:p>
            <a:pPr algn="ctr" defTabSz="914400" latinLnBrk="1">
              <a:defRPr/>
            </a:pP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  <a:cs typeface="+mn-cs"/>
              </a:rPr>
              <a:t>내선번호 </a:t>
            </a:r>
          </a:p>
          <a:p>
            <a:pPr algn="ctr" defTabSz="914400" latinLnBrk="1">
              <a:defRPr/>
            </a:pP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  <a:cs typeface="+mn-cs"/>
              </a:rPr>
              <a:t>통화 연결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165735" y="209414"/>
            <a:ext cx="887730" cy="569731"/>
            <a:chOff x="248084" y="209414"/>
            <a:chExt cx="887730" cy="569731"/>
          </a:xfrm>
        </p:grpSpPr>
        <p:sp>
          <p:nvSpPr>
            <p:cNvPr id="2" name="TextBox 1"/>
            <p:cNvSpPr txBox="1"/>
            <p:nvPr/>
          </p:nvSpPr>
          <p:spPr>
            <a:xfrm>
              <a:off x="804775" y="209414"/>
              <a:ext cx="331039" cy="5697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/>
              </a:pPr>
              <a:endPara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274320" y="232859"/>
              <a:ext cx="494852" cy="494852"/>
            </a:xfrm>
            <a:prstGeom prst="rect">
              <a:avLst/>
            </a:prstGeom>
            <a:solidFill>
              <a:srgbClr val="2E1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defRPr/>
              </a:pPr>
              <a:endParaRPr lang="ko-KR" altLang="en-US" sz="3200" b="1">
                <a:solidFill>
                  <a:schemeClr val="bg1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48084" y="230930"/>
              <a:ext cx="544830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800" spc="-150">
                  <a:solidFill>
                    <a:schemeClr val="bg1"/>
                  </a:solidFill>
                  <a:latin typeface="맑은 고딕"/>
                  <a:ea typeface="맑은 고딕"/>
                  <a:cs typeface="+mn-cs"/>
                </a:rPr>
                <a:t>06</a:t>
              </a:r>
            </a:p>
          </p:txBody>
        </p:sp>
      </p:grpSp>
      <p:sp>
        <p:nvSpPr>
          <p:cNvPr id="302" name="TextBox 301"/>
          <p:cNvSpPr txBox="1"/>
          <p:nvPr/>
        </p:nvSpPr>
        <p:spPr>
          <a:xfrm>
            <a:off x="1053465" y="209550"/>
            <a:ext cx="8459455" cy="569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kt</a:t>
            </a:r>
            <a:r>
              <a: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기업전용</a:t>
            </a:r>
            <a:r>
              <a:rPr lang="en-US" altLang="ko-KR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talk</a:t>
            </a:r>
            <a:r>
              <a: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의 활용 </a:t>
            </a:r>
            <a:r>
              <a:rPr lang="en-US" altLang="ko-KR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tip(1)</a:t>
            </a:r>
            <a:r>
              <a: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 게시판</a:t>
            </a:r>
            <a:r>
              <a:rPr lang="en-US" altLang="ko-KR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(</a:t>
            </a:r>
            <a:r>
              <a: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공지</a:t>
            </a:r>
            <a:r>
              <a:rPr lang="en-US" altLang="ko-KR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)</a:t>
            </a:r>
            <a:r>
              <a: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 기능 </a:t>
            </a:r>
          </a:p>
        </p:txBody>
      </p:sp>
      <p:graphicFrame>
        <p:nvGraphicFramePr>
          <p:cNvPr id="303" name="표 302"/>
          <p:cNvGraphicFramePr>
            <a:graphicFrameLocks noGrp="1"/>
          </p:cNvGraphicFramePr>
          <p:nvPr/>
        </p:nvGraphicFramePr>
        <p:xfrm>
          <a:off x="609600" y="1028793"/>
          <a:ext cx="3451714" cy="5457816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1344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68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57816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04" name="그림 30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09600" y="1028792"/>
            <a:ext cx="3451713" cy="5387710"/>
          </a:xfrm>
          <a:prstGeom prst="rect">
            <a:avLst/>
          </a:prstGeom>
        </p:spPr>
      </p:pic>
      <p:sp>
        <p:nvSpPr>
          <p:cNvPr id="306" name="TextBox 305"/>
          <p:cNvSpPr txBox="1"/>
          <p:nvPr/>
        </p:nvSpPr>
        <p:spPr>
          <a:xfrm>
            <a:off x="4340678" y="1168119"/>
            <a:ext cx="5679790" cy="3935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/>
              <a:t>1.</a:t>
            </a:r>
            <a:r>
              <a:rPr lang="ko-KR" altLang="en-US"/>
              <a:t> 관리사무소 직원 조직도를 만든다</a:t>
            </a:r>
            <a:r>
              <a:rPr lang="en-US" altLang="ko-KR"/>
              <a:t>.</a:t>
            </a:r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2.</a:t>
            </a:r>
            <a:r>
              <a:rPr lang="ko-KR" altLang="en-US"/>
              <a:t> 조직도 구성원 전체</a:t>
            </a:r>
            <a:r>
              <a:rPr lang="en-US" altLang="ko-KR"/>
              <a:t>(</a:t>
            </a:r>
            <a:r>
              <a:rPr lang="ko-KR" altLang="en-US"/>
              <a:t>전직원</a:t>
            </a:r>
            <a:r>
              <a:rPr lang="en-US" altLang="ko-KR"/>
              <a:t>),</a:t>
            </a:r>
            <a:r>
              <a:rPr lang="ko-KR" altLang="en-US"/>
              <a:t> 또는 팀별</a:t>
            </a:r>
            <a:r>
              <a:rPr lang="en-US" altLang="ko-KR"/>
              <a:t>(</a:t>
            </a:r>
            <a:r>
              <a:rPr lang="ko-KR" altLang="en-US"/>
              <a:t>기전실 등</a:t>
            </a:r>
            <a:r>
              <a:rPr lang="en-US" altLang="ko-KR"/>
              <a:t>),</a:t>
            </a:r>
            <a:r>
              <a:rPr lang="ko-KR" altLang="en-US"/>
              <a:t>      </a:t>
            </a:r>
          </a:p>
          <a:p>
            <a:pPr>
              <a:defRPr/>
            </a:pPr>
            <a:r>
              <a:rPr lang="ko-KR" altLang="en-US"/>
              <a:t>   또는 해당 직원별로 초대해 톡 등 부가서비스 공유</a:t>
            </a:r>
          </a:p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en-US" altLang="ko-KR"/>
              <a:t>3.</a:t>
            </a:r>
            <a:r>
              <a:rPr lang="ko-KR" altLang="en-US"/>
              <a:t> 공지사항 게시</a:t>
            </a:r>
            <a:r>
              <a:rPr lang="en-US" altLang="ko-KR"/>
              <a:t>,</a:t>
            </a:r>
            <a:r>
              <a:rPr lang="ko-KR" altLang="en-US"/>
              <a:t> 업무지시</a:t>
            </a:r>
            <a:r>
              <a:rPr lang="en-US" altLang="ko-KR"/>
              <a:t>,</a:t>
            </a:r>
            <a:r>
              <a:rPr lang="ko-KR" altLang="en-US"/>
              <a:t> 업무 공유 등 협업</a:t>
            </a:r>
          </a:p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en-US" altLang="ko-KR"/>
              <a:t>4.</a:t>
            </a:r>
            <a:r>
              <a:rPr lang="ko-KR" altLang="en-US"/>
              <a:t> 파일 첨부 기능 활용</a:t>
            </a:r>
          </a:p>
          <a:p>
            <a:pPr>
              <a:defRPr/>
            </a:pPr>
            <a:r>
              <a:rPr lang="ko-KR" altLang="en-US"/>
              <a:t>   </a:t>
            </a:r>
            <a:r>
              <a:rPr lang="en-US" altLang="ko-KR"/>
              <a:t>-</a:t>
            </a:r>
            <a:r>
              <a:rPr lang="ko-KR" altLang="en-US"/>
              <a:t> 사진 </a:t>
            </a:r>
            <a:r>
              <a:rPr lang="en-US" altLang="ko-KR"/>
              <a:t>:</a:t>
            </a:r>
            <a:r>
              <a:rPr lang="ko-KR" altLang="en-US"/>
              <a:t> 내폰 또는 </a:t>
            </a:r>
            <a:r>
              <a:rPr lang="en-US" altLang="ko-KR"/>
              <a:t>pc</a:t>
            </a:r>
            <a:r>
              <a:rPr lang="ko-KR" altLang="en-US"/>
              <a:t>저장 사진파일 공유</a:t>
            </a:r>
          </a:p>
          <a:p>
            <a:pPr>
              <a:defRPr/>
            </a:pPr>
            <a:r>
              <a:rPr lang="ko-KR" altLang="en-US"/>
              <a:t>   </a:t>
            </a:r>
            <a:r>
              <a:rPr lang="en-US" altLang="ko-KR"/>
              <a:t>-</a:t>
            </a:r>
            <a:r>
              <a:rPr lang="ko-KR" altLang="en-US"/>
              <a:t> 동영상 </a:t>
            </a:r>
            <a:r>
              <a:rPr lang="en-US" altLang="ko-KR"/>
              <a:t>:</a:t>
            </a:r>
            <a:r>
              <a:rPr lang="ko-KR" altLang="en-US"/>
              <a:t> 내폰 또는 </a:t>
            </a:r>
            <a:r>
              <a:rPr lang="en-US" altLang="ko-KR"/>
              <a:t>pc</a:t>
            </a:r>
            <a:r>
              <a:rPr lang="ko-KR" altLang="en-US"/>
              <a:t>저장 사진파일 공유</a:t>
            </a:r>
          </a:p>
          <a:p>
            <a:pPr>
              <a:defRPr/>
            </a:pPr>
            <a:r>
              <a:rPr lang="ko-KR" altLang="en-US"/>
              <a:t>   </a:t>
            </a:r>
            <a:r>
              <a:rPr lang="en-US" altLang="ko-KR"/>
              <a:t>-</a:t>
            </a:r>
            <a:r>
              <a:rPr lang="ko-KR" altLang="en-US"/>
              <a:t> 카메라 </a:t>
            </a:r>
            <a:r>
              <a:rPr lang="en-US" altLang="ko-KR"/>
              <a:t>:</a:t>
            </a:r>
            <a:r>
              <a:rPr lang="ko-KR" altLang="en-US"/>
              <a:t> 내폰 내장 카메라로 촬영한 사진 파일 공유</a:t>
            </a:r>
          </a:p>
          <a:p>
            <a:pPr>
              <a:defRPr/>
            </a:pPr>
            <a:r>
              <a:rPr lang="ko-KR" altLang="en-US"/>
              <a:t>   </a:t>
            </a:r>
            <a:r>
              <a:rPr lang="en-US" altLang="ko-KR"/>
              <a:t>-</a:t>
            </a:r>
            <a:r>
              <a:rPr lang="ko-KR" altLang="en-US"/>
              <a:t> 파일 </a:t>
            </a:r>
            <a:r>
              <a:rPr lang="en-US" altLang="ko-KR"/>
              <a:t>:</a:t>
            </a:r>
            <a:r>
              <a:rPr lang="ko-KR" altLang="en-US"/>
              <a:t> 내폰 또는 </a:t>
            </a:r>
            <a:r>
              <a:rPr lang="en-US" altLang="ko-KR"/>
              <a:t>pc</a:t>
            </a:r>
            <a:r>
              <a:rPr lang="ko-KR" altLang="en-US"/>
              <a:t>저장 문서파일 공유</a:t>
            </a:r>
          </a:p>
          <a:p>
            <a:pPr>
              <a:defRPr/>
            </a:pPr>
            <a:r>
              <a:rPr lang="ko-KR" altLang="en-US"/>
              <a:t>   </a:t>
            </a:r>
            <a:r>
              <a:rPr lang="en-US" altLang="ko-KR"/>
              <a:t>-</a:t>
            </a:r>
            <a:r>
              <a:rPr lang="ko-KR" altLang="en-US"/>
              <a:t> 일정 </a:t>
            </a:r>
            <a:r>
              <a:rPr lang="en-US" altLang="ko-KR"/>
              <a:t>:</a:t>
            </a:r>
            <a:r>
              <a:rPr lang="ko-KR" altLang="en-US"/>
              <a:t> 관리사무소 일정표 공유</a:t>
            </a:r>
          </a:p>
          <a:p>
            <a:pPr>
              <a:defRPr/>
            </a:pPr>
            <a:endParaRPr lang="ko-KR" altLang="en-US"/>
          </a:p>
        </p:txBody>
      </p:sp>
      <p:sp>
        <p:nvSpPr>
          <p:cNvPr id="307" name="직사각형 306"/>
          <p:cNvSpPr/>
          <p:nvPr/>
        </p:nvSpPr>
        <p:spPr>
          <a:xfrm>
            <a:off x="1053465" y="4669343"/>
            <a:ext cx="2631559" cy="12807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308" name="직선 화살표 연결선 307"/>
          <p:cNvCxnSpPr/>
          <p:nvPr/>
        </p:nvCxnSpPr>
        <p:spPr>
          <a:xfrm rot="5400000" flipH="1" flipV="1">
            <a:off x="3410996" y="3582656"/>
            <a:ext cx="1360715" cy="8126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직사각형 308"/>
          <p:cNvSpPr/>
          <p:nvPr/>
        </p:nvSpPr>
        <p:spPr>
          <a:xfrm>
            <a:off x="4340678" y="3088821"/>
            <a:ext cx="2533504" cy="3401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10" name="타원형 설명선 309"/>
          <p:cNvSpPr/>
          <p:nvPr/>
        </p:nvSpPr>
        <p:spPr>
          <a:xfrm>
            <a:off x="1305239" y="2937050"/>
            <a:ext cx="1552888" cy="1104598"/>
          </a:xfrm>
          <a:prstGeom prst="wedgeEllipseCallout">
            <a:avLst>
              <a:gd name="adj1" fmla="val 197272"/>
              <a:gd name="adj2" fmla="val 161808"/>
            </a:avLst>
          </a:prstGeom>
          <a:noFill/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11" name="TextBox 310"/>
          <p:cNvSpPr txBox="1"/>
          <p:nvPr/>
        </p:nvSpPr>
        <p:spPr>
          <a:xfrm>
            <a:off x="5283192" y="5103495"/>
            <a:ext cx="4333248" cy="904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/>
              <a:t>워터마크 생성</a:t>
            </a:r>
          </a:p>
          <a:p>
            <a:pPr>
              <a:defRPr/>
            </a:pPr>
            <a:r>
              <a:rPr lang="ko-KR" altLang="en-US"/>
              <a:t>→ 무단 복사</a:t>
            </a:r>
            <a:r>
              <a:rPr lang="en-US" altLang="ko-KR"/>
              <a:t>(</a:t>
            </a:r>
            <a:r>
              <a:rPr lang="ko-KR" altLang="en-US"/>
              <a:t>캡쳐</a:t>
            </a:r>
            <a:r>
              <a:rPr lang="en-US" altLang="ko-KR"/>
              <a:t>,</a:t>
            </a:r>
            <a:r>
              <a:rPr lang="ko-KR" altLang="en-US"/>
              <a:t> 다운로드</a:t>
            </a:r>
            <a:r>
              <a:rPr lang="en-US" altLang="ko-KR"/>
              <a:t>,</a:t>
            </a:r>
            <a:r>
              <a:rPr lang="ko-KR" altLang="en-US"/>
              <a:t>  화면 촬영시</a:t>
            </a:r>
          </a:p>
          <a:p>
            <a:pPr>
              <a:defRPr/>
            </a:pPr>
            <a:r>
              <a:rPr lang="ko-KR" altLang="en-US"/>
              <a:t>    워터마크 생성 </a:t>
            </a:r>
            <a:r>
              <a:rPr lang="en-US" altLang="ko-KR"/>
              <a:t>-</a:t>
            </a:r>
            <a:r>
              <a:rPr lang="ko-KR" altLang="en-US"/>
              <a:t> 무단 이용 차단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165735" y="209414"/>
            <a:ext cx="887730" cy="569731"/>
            <a:chOff x="248084" y="209414"/>
            <a:chExt cx="887730" cy="569731"/>
          </a:xfrm>
        </p:grpSpPr>
        <p:sp>
          <p:nvSpPr>
            <p:cNvPr id="2" name="TextBox 1"/>
            <p:cNvSpPr txBox="1"/>
            <p:nvPr/>
          </p:nvSpPr>
          <p:spPr>
            <a:xfrm>
              <a:off x="804775" y="209414"/>
              <a:ext cx="331039" cy="5697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/>
              </a:pPr>
              <a:endPara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274320" y="232859"/>
              <a:ext cx="494852" cy="494852"/>
            </a:xfrm>
            <a:prstGeom prst="rect">
              <a:avLst/>
            </a:prstGeom>
            <a:solidFill>
              <a:srgbClr val="2E1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defRPr/>
              </a:pPr>
              <a:endParaRPr lang="ko-KR" altLang="en-US" sz="3200" b="1">
                <a:solidFill>
                  <a:schemeClr val="bg1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48084" y="230930"/>
              <a:ext cx="544830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800" spc="-150">
                  <a:solidFill>
                    <a:schemeClr val="bg1"/>
                  </a:solidFill>
                  <a:latin typeface="맑은 고딕"/>
                  <a:ea typeface="맑은 고딕"/>
                  <a:cs typeface="+mn-cs"/>
                </a:rPr>
                <a:t>07</a:t>
              </a:r>
            </a:p>
          </p:txBody>
        </p:sp>
      </p:grpSp>
      <p:sp>
        <p:nvSpPr>
          <p:cNvPr id="302" name="TextBox 301"/>
          <p:cNvSpPr txBox="1"/>
          <p:nvPr/>
        </p:nvSpPr>
        <p:spPr>
          <a:xfrm>
            <a:off x="1053465" y="209550"/>
            <a:ext cx="8459455" cy="569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kt</a:t>
            </a:r>
            <a:r>
              <a: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기업전용</a:t>
            </a:r>
            <a:r>
              <a:rPr lang="en-US" altLang="ko-KR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talk</a:t>
            </a:r>
            <a:r>
              <a: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의 활용 </a:t>
            </a:r>
            <a:r>
              <a:rPr lang="en-US" altLang="ko-KR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tip(2)</a:t>
            </a:r>
            <a:r>
              <a: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 팀보드 기능 </a:t>
            </a:r>
          </a:p>
        </p:txBody>
      </p:sp>
      <p:pic>
        <p:nvPicPr>
          <p:cNvPr id="312" name="그림 31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842847" y="1032635"/>
            <a:ext cx="3237997" cy="5699759"/>
          </a:xfrm>
          <a:prstGeom prst="rect">
            <a:avLst/>
          </a:prstGeom>
        </p:spPr>
      </p:pic>
      <p:sp>
        <p:nvSpPr>
          <p:cNvPr id="313" name="TextBox 312"/>
          <p:cNvSpPr txBox="1"/>
          <p:nvPr/>
        </p:nvSpPr>
        <p:spPr>
          <a:xfrm>
            <a:off x="4466283" y="1251854"/>
            <a:ext cx="5439717" cy="5585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/>
              <a:t>1.</a:t>
            </a:r>
            <a:r>
              <a:rPr lang="ko-KR" altLang="en-US"/>
              <a:t> 팀</a:t>
            </a:r>
            <a:r>
              <a:rPr lang="en-US" altLang="ko-KR"/>
              <a:t>(</a:t>
            </a:r>
            <a:r>
              <a:rPr lang="ko-KR" altLang="en-US"/>
              <a:t>부서</a:t>
            </a:r>
            <a:r>
              <a:rPr lang="en-US" altLang="ko-KR"/>
              <a:t>)</a:t>
            </a:r>
            <a:r>
              <a:rPr lang="ko-KR" altLang="en-US"/>
              <a:t>별로 소모임방 만들기</a:t>
            </a:r>
          </a:p>
          <a:p>
            <a:pPr>
              <a:defRPr/>
            </a:pPr>
            <a:r>
              <a:rPr lang="ko-KR" altLang="en-US"/>
              <a:t>   </a:t>
            </a:r>
            <a:r>
              <a:rPr lang="en-US" altLang="ko-KR"/>
              <a:t>-</a:t>
            </a:r>
            <a:r>
              <a:rPr lang="ko-KR" altLang="en-US"/>
              <a:t> 관리과</a:t>
            </a:r>
            <a:r>
              <a:rPr lang="en-US" altLang="ko-KR"/>
              <a:t>,</a:t>
            </a:r>
            <a:r>
              <a:rPr lang="ko-KR" altLang="en-US"/>
              <a:t> 기전과</a:t>
            </a:r>
            <a:r>
              <a:rPr lang="en-US" altLang="ko-KR"/>
              <a:t>,</a:t>
            </a:r>
            <a:r>
              <a:rPr lang="ko-KR" altLang="en-US"/>
              <a:t> 경비반 등</a:t>
            </a:r>
          </a:p>
          <a:p>
            <a:pPr>
              <a:defRPr/>
            </a:pPr>
            <a:r>
              <a:rPr lang="ko-KR" altLang="en-US"/>
              <a:t>   </a:t>
            </a:r>
            <a:r>
              <a:rPr lang="en-US" altLang="ko-KR"/>
              <a:t>-</a:t>
            </a:r>
            <a:r>
              <a:rPr lang="ko-KR" altLang="en-US"/>
              <a:t> 팀</a:t>
            </a:r>
            <a:r>
              <a:rPr lang="en-US" altLang="ko-KR"/>
              <a:t>(</a:t>
            </a:r>
            <a:r>
              <a:rPr lang="ko-KR" altLang="en-US"/>
              <a:t>부서</a:t>
            </a:r>
            <a:r>
              <a:rPr lang="en-US" altLang="ko-KR"/>
              <a:t>)</a:t>
            </a:r>
            <a:r>
              <a:rPr lang="ko-KR" altLang="en-US"/>
              <a:t>별 톡</a:t>
            </a:r>
            <a:r>
              <a:rPr lang="en-US" altLang="ko-KR"/>
              <a:t>,</a:t>
            </a:r>
            <a:r>
              <a:rPr lang="ko-KR" altLang="en-US"/>
              <a:t> 공지</a:t>
            </a:r>
            <a:r>
              <a:rPr lang="en-US" altLang="ko-KR"/>
              <a:t>,</a:t>
            </a:r>
            <a:r>
              <a:rPr lang="ko-KR" altLang="en-US"/>
              <a:t> 파일 공유</a:t>
            </a:r>
            <a:r>
              <a:rPr lang="en-US" altLang="ko-KR"/>
              <a:t>,</a:t>
            </a:r>
            <a:r>
              <a:rPr lang="ko-KR" altLang="en-US"/>
              <a:t> 업무지시</a:t>
            </a:r>
            <a:r>
              <a:rPr lang="en-US" altLang="ko-KR"/>
              <a:t>,</a:t>
            </a:r>
            <a:r>
              <a:rPr lang="ko-KR" altLang="en-US"/>
              <a:t> 보고</a:t>
            </a:r>
          </a:p>
          <a:p>
            <a:pPr>
              <a:defRPr/>
            </a:pPr>
            <a:r>
              <a:rPr lang="ko-KR" altLang="en-US"/>
              <a:t>   </a:t>
            </a:r>
            <a:r>
              <a:rPr lang="en-US" altLang="ko-KR"/>
              <a:t>-</a:t>
            </a:r>
            <a:r>
              <a:rPr lang="ko-KR" altLang="en-US"/>
              <a:t> 특이사항</a:t>
            </a:r>
            <a:r>
              <a:rPr lang="en-US" altLang="ko-KR"/>
              <a:t>(</a:t>
            </a:r>
            <a:r>
              <a:rPr lang="ko-KR" altLang="en-US"/>
              <a:t>보고</a:t>
            </a:r>
            <a:r>
              <a:rPr lang="en-US" altLang="ko-KR"/>
              <a:t>)</a:t>
            </a:r>
            <a:r>
              <a:rPr lang="ko-KR" altLang="en-US"/>
              <a:t> 사진 촬영 첨부파일 업로드</a:t>
            </a:r>
            <a:r>
              <a:rPr lang="en-US" altLang="ko-KR"/>
              <a:t>,</a:t>
            </a:r>
            <a:r>
              <a:rPr lang="ko-KR" altLang="en-US"/>
              <a:t> 공유</a:t>
            </a:r>
          </a:p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en-US" altLang="ko-KR"/>
              <a:t>2.</a:t>
            </a:r>
            <a:r>
              <a:rPr lang="ko-KR" altLang="en-US"/>
              <a:t> 업무별 팀보드 만들기</a:t>
            </a:r>
          </a:p>
          <a:p>
            <a:pPr>
              <a:defRPr/>
            </a:pPr>
            <a:r>
              <a:rPr lang="ko-KR" altLang="en-US"/>
              <a:t>   </a:t>
            </a:r>
            <a:r>
              <a:rPr lang="en-US" altLang="ko-KR"/>
              <a:t>-</a:t>
            </a:r>
            <a:r>
              <a:rPr lang="ko-KR" altLang="en-US"/>
              <a:t> 경비순찰</a:t>
            </a:r>
            <a:r>
              <a:rPr lang="en-US" altLang="ko-KR"/>
              <a:t>,</a:t>
            </a:r>
            <a:r>
              <a:rPr lang="ko-KR" altLang="en-US"/>
              <a:t> 주차단속</a:t>
            </a:r>
            <a:r>
              <a:rPr lang="en-US" altLang="ko-KR"/>
              <a:t>,</a:t>
            </a:r>
            <a:r>
              <a:rPr lang="ko-KR" altLang="en-US"/>
              <a:t> 시설관리</a:t>
            </a:r>
            <a:r>
              <a:rPr lang="en-US" altLang="ko-KR"/>
              <a:t>,</a:t>
            </a:r>
            <a:r>
              <a:rPr lang="ko-KR" altLang="en-US"/>
              <a:t> 조경관리</a:t>
            </a:r>
            <a:r>
              <a:rPr lang="en-US" altLang="ko-KR"/>
              <a:t>,</a:t>
            </a:r>
            <a:r>
              <a:rPr lang="ko-KR" altLang="en-US"/>
              <a:t> 민원</a:t>
            </a:r>
          </a:p>
          <a:p>
            <a:pPr>
              <a:defRPr/>
            </a:pPr>
            <a:r>
              <a:rPr lang="ko-KR" altLang="en-US"/>
              <a:t>     관리 등 관리업무별 팀보드 만들기</a:t>
            </a:r>
          </a:p>
          <a:p>
            <a:pPr>
              <a:defRPr/>
            </a:pPr>
            <a:r>
              <a:rPr lang="ko-KR" altLang="en-US"/>
              <a:t>   </a:t>
            </a:r>
            <a:r>
              <a:rPr lang="en-US" altLang="ko-KR"/>
              <a:t>-</a:t>
            </a:r>
            <a:r>
              <a:rPr lang="ko-KR" altLang="en-US"/>
              <a:t> 업무별 담당자 지정 관리</a:t>
            </a:r>
          </a:p>
          <a:p>
            <a:pPr>
              <a:defRPr/>
            </a:pPr>
            <a:r>
              <a:rPr lang="ko-KR" altLang="en-US"/>
              <a:t>   </a:t>
            </a:r>
            <a:r>
              <a:rPr lang="en-US" altLang="ko-KR"/>
              <a:t>-</a:t>
            </a:r>
            <a:r>
              <a:rPr lang="ko-KR" altLang="en-US"/>
              <a:t> 일상점검</a:t>
            </a:r>
            <a:r>
              <a:rPr lang="en-US" altLang="ko-KR"/>
              <a:t>,</a:t>
            </a:r>
            <a:r>
              <a:rPr lang="ko-KR" altLang="en-US"/>
              <a:t> 정기점검</a:t>
            </a:r>
            <a:r>
              <a:rPr lang="en-US" altLang="ko-KR"/>
              <a:t>,</a:t>
            </a:r>
            <a:r>
              <a:rPr lang="ko-KR" altLang="en-US"/>
              <a:t> 특별점검 등</a:t>
            </a:r>
          </a:p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en-US" altLang="ko-KR"/>
              <a:t>3.</a:t>
            </a:r>
            <a:r>
              <a:rPr lang="ko-KR" altLang="en-US"/>
              <a:t> 기존의 각종일지는 그대로 유지하고</a:t>
            </a:r>
            <a:r>
              <a:rPr lang="en-US" altLang="ko-KR"/>
              <a:t>,</a:t>
            </a:r>
            <a:r>
              <a:rPr lang="ko-KR" altLang="en-US"/>
              <a:t> 근무자와</a:t>
            </a:r>
          </a:p>
          <a:p>
            <a:pPr>
              <a:defRPr/>
            </a:pPr>
            <a:r>
              <a:rPr lang="ko-KR" altLang="en-US"/>
              <a:t>    실시간 업무 진행사항</a:t>
            </a:r>
            <a:r>
              <a:rPr lang="en-US" altLang="ko-KR"/>
              <a:t>,</a:t>
            </a:r>
            <a:r>
              <a:rPr lang="ko-KR" altLang="en-US"/>
              <a:t> 경과 등을 조회</a:t>
            </a:r>
            <a:r>
              <a:rPr lang="en-US" altLang="ko-KR"/>
              <a:t>,</a:t>
            </a:r>
            <a:r>
              <a:rPr lang="ko-KR" altLang="en-US"/>
              <a:t> 기록만으로</a:t>
            </a:r>
          </a:p>
          <a:p>
            <a:pPr>
              <a:defRPr/>
            </a:pPr>
            <a:r>
              <a:rPr lang="ko-KR" altLang="en-US"/>
              <a:t>    업무에 도움</a:t>
            </a:r>
          </a:p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en-US" altLang="ko-KR"/>
              <a:t>4.</a:t>
            </a:r>
            <a:r>
              <a:rPr lang="ko-KR" altLang="en-US"/>
              <a:t> 팀별</a:t>
            </a:r>
            <a:r>
              <a:rPr lang="en-US" altLang="ko-KR"/>
              <a:t>,</a:t>
            </a:r>
            <a:r>
              <a:rPr lang="ko-KR" altLang="en-US"/>
              <a:t> 업무별 수행 내용</a:t>
            </a:r>
            <a:r>
              <a:rPr lang="en-US" altLang="ko-KR"/>
              <a:t>(</a:t>
            </a:r>
            <a:r>
              <a:rPr lang="ko-KR" altLang="en-US"/>
              <a:t>결과</a:t>
            </a:r>
            <a:r>
              <a:rPr lang="en-US" altLang="ko-KR"/>
              <a:t>)</a:t>
            </a:r>
            <a:r>
              <a:rPr lang="ko-KR" altLang="en-US"/>
              <a:t>가 톡이나 밴드 등과</a:t>
            </a:r>
          </a:p>
          <a:p>
            <a:pPr>
              <a:defRPr/>
            </a:pPr>
            <a:r>
              <a:rPr lang="ko-KR" altLang="en-US"/>
              <a:t>    달리 섞이거나 한참 밀리지 않고 일목요연하게</a:t>
            </a:r>
          </a:p>
          <a:p>
            <a:pPr>
              <a:defRPr/>
            </a:pPr>
            <a:r>
              <a:rPr lang="ko-KR" altLang="en-US"/>
              <a:t>    보여짐이 장점</a:t>
            </a:r>
          </a:p>
          <a:p>
            <a:pPr>
              <a:defRPr/>
            </a:pPr>
            <a:r>
              <a:rPr lang="ko-KR" altLang="en-US"/>
              <a:t>   </a:t>
            </a:r>
          </a:p>
          <a:p>
            <a:pPr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165735" y="209414"/>
            <a:ext cx="887730" cy="569731"/>
            <a:chOff x="248084" y="209414"/>
            <a:chExt cx="887730" cy="569731"/>
          </a:xfrm>
        </p:grpSpPr>
        <p:sp>
          <p:nvSpPr>
            <p:cNvPr id="2" name="TextBox 1"/>
            <p:cNvSpPr txBox="1"/>
            <p:nvPr/>
          </p:nvSpPr>
          <p:spPr>
            <a:xfrm>
              <a:off x="804775" y="209414"/>
              <a:ext cx="331039" cy="5697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/>
              </a:pPr>
              <a:endPara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274320" y="232859"/>
              <a:ext cx="494852" cy="494852"/>
            </a:xfrm>
            <a:prstGeom prst="rect">
              <a:avLst/>
            </a:prstGeom>
            <a:solidFill>
              <a:srgbClr val="2E1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defRPr/>
              </a:pPr>
              <a:endParaRPr lang="ko-KR" altLang="en-US" sz="3200" b="1">
                <a:solidFill>
                  <a:schemeClr val="bg1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48084" y="230930"/>
              <a:ext cx="544830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800" spc="-150">
                  <a:solidFill>
                    <a:schemeClr val="bg1"/>
                  </a:solidFill>
                  <a:latin typeface="맑은 고딕"/>
                  <a:ea typeface="맑은 고딕"/>
                  <a:cs typeface="+mn-cs"/>
                </a:rPr>
                <a:t>08</a:t>
              </a:r>
            </a:p>
          </p:txBody>
        </p:sp>
      </p:grpSp>
      <p:sp>
        <p:nvSpPr>
          <p:cNvPr id="302" name="TextBox 301"/>
          <p:cNvSpPr txBox="1"/>
          <p:nvPr/>
        </p:nvSpPr>
        <p:spPr>
          <a:xfrm>
            <a:off x="1053465" y="209550"/>
            <a:ext cx="8459455" cy="569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kt</a:t>
            </a:r>
            <a:r>
              <a: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기업전용</a:t>
            </a:r>
            <a:r>
              <a:rPr lang="en-US" altLang="ko-KR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talk</a:t>
            </a:r>
            <a:r>
              <a: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의 활용 </a:t>
            </a:r>
            <a:r>
              <a:rPr lang="en-US" altLang="ko-KR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tip(3)</a:t>
            </a:r>
            <a:r>
              <a: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 경비순찰 앱 기능 </a:t>
            </a:r>
          </a:p>
        </p:txBody>
      </p:sp>
      <p:pic>
        <p:nvPicPr>
          <p:cNvPr id="315" name="그림 31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55670" y="1272749"/>
            <a:ext cx="3352274" cy="5107997"/>
          </a:xfrm>
          <a:prstGeom prst="rect">
            <a:avLst/>
          </a:prstGeom>
        </p:spPr>
      </p:pic>
      <p:sp>
        <p:nvSpPr>
          <p:cNvPr id="316" name="타원 315"/>
          <p:cNvSpPr/>
          <p:nvPr/>
        </p:nvSpPr>
        <p:spPr>
          <a:xfrm>
            <a:off x="482111" y="1442357"/>
            <a:ext cx="254976" cy="254977"/>
          </a:xfrm>
          <a:prstGeom prst="ellipse">
            <a:avLst/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/>
              <a:t>1</a:t>
            </a:r>
          </a:p>
        </p:txBody>
      </p:sp>
      <p:sp>
        <p:nvSpPr>
          <p:cNvPr id="317" name="타원 316"/>
          <p:cNvSpPr/>
          <p:nvPr/>
        </p:nvSpPr>
        <p:spPr>
          <a:xfrm>
            <a:off x="609600" y="2210219"/>
            <a:ext cx="254976" cy="254977"/>
          </a:xfrm>
          <a:prstGeom prst="ellipse">
            <a:avLst/>
          </a:prstGeom>
          <a:solidFill>
            <a:srgbClr val="5B9BD5">
              <a:alpha val="100000"/>
            </a:srgbClr>
          </a:solidFill>
          <a:ln w="12700" cap="flat" cmpd="sng" algn="ctr">
            <a:solidFill>
              <a:srgbClr val="2B4A66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0" i="0" u="none" strike="noStrike" kern="1200" cap="none" spc="0" normalizeH="0" baseline="0">
                <a:solidFill>
                  <a:srgbClr val="FFFFFF"/>
                </a:solidFill>
                <a:latin typeface="나눔바른고딕 Light"/>
                <a:ea typeface="나눔바른고딕 Light"/>
                <a:cs typeface="나눔바른고딕 Light"/>
              </a:rPr>
              <a:t>2</a:t>
            </a:r>
          </a:p>
        </p:txBody>
      </p:sp>
      <p:sp>
        <p:nvSpPr>
          <p:cNvPr id="318" name="타원 317"/>
          <p:cNvSpPr/>
          <p:nvPr/>
        </p:nvSpPr>
        <p:spPr>
          <a:xfrm>
            <a:off x="609600" y="2465196"/>
            <a:ext cx="254976" cy="254977"/>
          </a:xfrm>
          <a:prstGeom prst="ellipse">
            <a:avLst/>
          </a:prstGeom>
          <a:solidFill>
            <a:srgbClr val="5B9BD5">
              <a:alpha val="100000"/>
            </a:srgbClr>
          </a:solidFill>
          <a:ln w="12700" cap="flat" cmpd="sng" algn="ctr">
            <a:solidFill>
              <a:srgbClr val="2B4A66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0" i="0" u="none" strike="noStrike" kern="1200" cap="none" spc="0" normalizeH="0" baseline="0">
                <a:solidFill>
                  <a:srgbClr val="FFFFFF"/>
                </a:solidFill>
                <a:latin typeface="나눔바른고딕 Light"/>
                <a:ea typeface="나눔바른고딕 Light"/>
                <a:cs typeface="나눔바른고딕 Light"/>
              </a:rPr>
              <a:t>3</a:t>
            </a:r>
          </a:p>
        </p:txBody>
      </p:sp>
      <p:sp>
        <p:nvSpPr>
          <p:cNvPr id="320" name="타원 319"/>
          <p:cNvSpPr/>
          <p:nvPr/>
        </p:nvSpPr>
        <p:spPr>
          <a:xfrm>
            <a:off x="762000" y="3429000"/>
            <a:ext cx="291464" cy="260002"/>
          </a:xfrm>
          <a:prstGeom prst="ellipse">
            <a:avLst/>
          </a:prstGeom>
          <a:solidFill>
            <a:srgbClr val="5B9BD5">
              <a:alpha val="100000"/>
            </a:srgbClr>
          </a:solidFill>
          <a:ln w="12700" cap="flat" cmpd="sng" algn="ctr">
            <a:solidFill>
              <a:srgbClr val="2B4A66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0" i="0" u="none" strike="noStrike" kern="1200" cap="none" spc="0" normalizeH="0" baseline="0">
                <a:solidFill>
                  <a:srgbClr val="FFFFFF"/>
                </a:solidFill>
                <a:latin typeface="나눔바른고딕 Light"/>
                <a:ea typeface="나눔바른고딕 Light"/>
                <a:cs typeface="나눔바른고딕 Light"/>
              </a:rPr>
              <a:t>4</a:t>
            </a:r>
          </a:p>
        </p:txBody>
      </p:sp>
      <p:sp>
        <p:nvSpPr>
          <p:cNvPr id="321" name="TextBox 320"/>
          <p:cNvSpPr txBox="1"/>
          <p:nvPr/>
        </p:nvSpPr>
        <p:spPr>
          <a:xfrm>
            <a:off x="4068523" y="1442355"/>
            <a:ext cx="5671742" cy="25562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/>
              <a:t> 팀보드 중 경비순찰 기능</a:t>
            </a:r>
          </a:p>
          <a:p>
            <a:pPr>
              <a:defRPr/>
            </a:pPr>
            <a:r>
              <a:rPr lang="en-US" altLang="ko-KR"/>
              <a:t>  </a:t>
            </a:r>
            <a:r>
              <a:rPr lang="ko-KR" altLang="en-US"/>
              <a:t> </a:t>
            </a:r>
            <a:r>
              <a:rPr lang="en-US" altLang="ko-KR"/>
              <a:t>-</a:t>
            </a:r>
            <a:r>
              <a:rPr lang="ko-KR" altLang="en-US"/>
              <a:t> 이 기능은 별도의 유료 프로그램</a:t>
            </a:r>
            <a:r>
              <a:rPr lang="en-US" altLang="ko-KR"/>
              <a:t>(app)</a:t>
            </a:r>
            <a:r>
              <a:rPr lang="ko-KR" altLang="en-US"/>
              <a:t>이나</a:t>
            </a:r>
            <a:r>
              <a:rPr lang="en-US" altLang="ko-KR"/>
              <a:t> </a:t>
            </a:r>
            <a:r>
              <a:rPr lang="ko-KR" altLang="en-US"/>
              <a:t>전자순찰</a:t>
            </a:r>
          </a:p>
          <a:p>
            <a:pPr>
              <a:defRPr/>
            </a:pPr>
            <a:r>
              <a:rPr lang="ko-KR" altLang="en-US"/>
              <a:t>    장비없이 </a:t>
            </a:r>
            <a:r>
              <a:rPr lang="en-US" altLang="ko-KR"/>
              <a:t>kt</a:t>
            </a:r>
            <a:r>
              <a:rPr lang="ko-KR" altLang="en-US"/>
              <a:t>기업전용</a:t>
            </a:r>
            <a:r>
              <a:rPr lang="en-US" altLang="ko-KR"/>
              <a:t>talk</a:t>
            </a:r>
            <a:r>
              <a:rPr lang="ko-KR" altLang="en-US"/>
              <a:t>을 이용하여 간단히 순찰업무</a:t>
            </a:r>
          </a:p>
          <a:p>
            <a:pPr>
              <a:defRPr/>
            </a:pPr>
            <a:r>
              <a:rPr lang="ko-KR" altLang="en-US"/>
              <a:t>    수행</a:t>
            </a:r>
            <a:r>
              <a:rPr lang="en-US" altLang="ko-KR"/>
              <a:t>(</a:t>
            </a:r>
            <a:r>
              <a:rPr lang="ko-KR" altLang="en-US"/>
              <a:t>보조적 임무로 사용함</a:t>
            </a:r>
            <a:r>
              <a:rPr lang="en-US" altLang="ko-KR"/>
              <a:t>)</a:t>
            </a:r>
          </a:p>
          <a:p>
            <a:pPr>
              <a:defRPr/>
            </a:pPr>
            <a:r>
              <a:rPr lang="ko-KR" altLang="en-US"/>
              <a:t>  </a:t>
            </a:r>
            <a:r>
              <a:rPr lang="en-US" altLang="ko-KR"/>
              <a:t>-</a:t>
            </a:r>
            <a:r>
              <a:rPr lang="ko-KR" altLang="en-US"/>
              <a:t> 사전 준비</a:t>
            </a:r>
          </a:p>
          <a:p>
            <a:pPr>
              <a:defRPr/>
            </a:pPr>
            <a:r>
              <a:rPr lang="en-US" altLang="ko-KR"/>
              <a:t>a.</a:t>
            </a:r>
            <a:r>
              <a:rPr lang="ko-KR" altLang="en-US"/>
              <a:t> 경비 순찰자 체크 지점 사전 지정 </a:t>
            </a:r>
          </a:p>
          <a:p>
            <a:pPr>
              <a:defRPr/>
            </a:pPr>
            <a:r>
              <a:rPr lang="en-US" altLang="ko-KR"/>
              <a:t>b. </a:t>
            </a:r>
            <a:r>
              <a:rPr lang="ko-KR" altLang="en-US"/>
              <a:t>경비순찰자가 체크지점에 도착시 </a:t>
            </a:r>
            <a:r>
              <a:rPr lang="en-US" altLang="ko-KR"/>
              <a:t>kt</a:t>
            </a:r>
            <a:r>
              <a:rPr lang="ko-KR" altLang="en-US"/>
              <a:t>기업전용</a:t>
            </a:r>
            <a:r>
              <a:rPr lang="en-US" altLang="ko-KR"/>
              <a:t>talk</a:t>
            </a:r>
            <a:r>
              <a:rPr lang="ko-KR" altLang="en-US"/>
              <a:t> </a:t>
            </a:r>
            <a:r>
              <a:rPr lang="en-US" altLang="ko-KR"/>
              <a:t>app</a:t>
            </a:r>
            <a:r>
              <a:rPr lang="ko-KR" altLang="en-US"/>
              <a:t> </a:t>
            </a:r>
          </a:p>
          <a:p>
            <a:pPr>
              <a:defRPr/>
            </a:pPr>
            <a:r>
              <a:rPr lang="ko-KR" altLang="en-US"/>
              <a:t>   실행하여 사진 촬영 게시</a:t>
            </a:r>
            <a:r>
              <a:rPr lang="en-US" altLang="ko-KR"/>
              <a:t>(</a:t>
            </a:r>
            <a:r>
              <a:rPr lang="ko-KR" altLang="en-US"/>
              <a:t>등록</a:t>
            </a:r>
            <a:r>
              <a:rPr lang="en-US" altLang="ko-KR"/>
              <a:t>)</a:t>
            </a:r>
            <a:r>
              <a:rPr lang="ko-KR" altLang="en-US"/>
              <a:t> →순찰시계 대용</a:t>
            </a:r>
          </a:p>
          <a:p>
            <a:pPr>
              <a:defRPr/>
            </a:pPr>
            <a:endParaRPr lang="en-US" altLang="ko-KR"/>
          </a:p>
        </p:txBody>
      </p:sp>
      <p:sp>
        <p:nvSpPr>
          <p:cNvPr id="323" name="타원 322"/>
          <p:cNvSpPr/>
          <p:nvPr/>
        </p:nvSpPr>
        <p:spPr>
          <a:xfrm>
            <a:off x="3813558" y="4076992"/>
            <a:ext cx="254976" cy="254977"/>
          </a:xfrm>
          <a:prstGeom prst="ellipse">
            <a:avLst/>
          </a:prstGeom>
          <a:solidFill>
            <a:srgbClr val="5B9BD5">
              <a:alpha val="100000"/>
            </a:srgbClr>
          </a:solidFill>
          <a:ln w="12700" cap="flat" cmpd="sng" algn="ctr">
            <a:solidFill>
              <a:srgbClr val="2B4A66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0" i="0" u="none" strike="noStrike" kern="1200" cap="none" spc="0" normalizeH="0" baseline="0">
                <a:solidFill>
                  <a:srgbClr val="FFFFFF"/>
                </a:solidFill>
                <a:latin typeface="나눔바른고딕 Light"/>
                <a:ea typeface="나눔바른고딕 Light"/>
                <a:cs typeface="나눔바른고딕 Light"/>
              </a:rPr>
              <a:t>2</a:t>
            </a:r>
          </a:p>
        </p:txBody>
      </p:sp>
      <p:sp>
        <p:nvSpPr>
          <p:cNvPr id="324" name="TextBox 323"/>
          <p:cNvSpPr txBox="1"/>
          <p:nvPr/>
        </p:nvSpPr>
        <p:spPr>
          <a:xfrm>
            <a:off x="4068535" y="3247145"/>
            <a:ext cx="252005" cy="3637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325" name="TextBox 324"/>
          <p:cNvSpPr txBox="1"/>
          <p:nvPr/>
        </p:nvSpPr>
        <p:spPr>
          <a:xfrm>
            <a:off x="4138476" y="4010486"/>
            <a:ext cx="5601790" cy="64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/>
              <a:t>지정된 경비순찰자 표시</a:t>
            </a:r>
            <a:r>
              <a:rPr lang="en-US" altLang="ko-KR"/>
              <a:t>(</a:t>
            </a:r>
            <a:r>
              <a:rPr lang="ko-KR" altLang="en-US"/>
              <a:t>조원일 경우 최초 입력시 </a:t>
            </a:r>
          </a:p>
          <a:p>
            <a:pPr>
              <a:defRPr/>
            </a:pPr>
            <a:r>
              <a:rPr lang="ko-KR" altLang="en-US"/>
              <a:t>                                     근무자 성명 입력 후 순찰기록</a:t>
            </a:r>
            <a:r>
              <a:rPr lang="en-US" altLang="ko-KR"/>
              <a:t>)</a:t>
            </a:r>
            <a:r>
              <a:rPr lang="ko-KR" altLang="en-US"/>
              <a:t> </a:t>
            </a:r>
          </a:p>
        </p:txBody>
      </p:sp>
      <p:sp>
        <p:nvSpPr>
          <p:cNvPr id="326" name="타원 325"/>
          <p:cNvSpPr/>
          <p:nvPr/>
        </p:nvSpPr>
        <p:spPr>
          <a:xfrm>
            <a:off x="3813558" y="1442357"/>
            <a:ext cx="254976" cy="254977"/>
          </a:xfrm>
          <a:prstGeom prst="ellipse">
            <a:avLst/>
          </a:prstGeom>
          <a:solidFill>
            <a:srgbClr val="5B9BD5">
              <a:alpha val="100000"/>
            </a:srgbClr>
          </a:solidFill>
          <a:ln w="12700" cap="flat" cmpd="sng" algn="ctr">
            <a:solidFill>
              <a:srgbClr val="2B4A66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0" i="0" u="none" strike="noStrike" kern="1200" cap="none" spc="0" normalizeH="0" baseline="0">
                <a:solidFill>
                  <a:srgbClr val="FFFFFF"/>
                </a:solidFill>
                <a:latin typeface="나눔바른고딕 Light"/>
                <a:ea typeface="나눔바른고딕 Light"/>
                <a:cs typeface="나눔바른고딕 Light"/>
              </a:rPr>
              <a:t>1</a:t>
            </a:r>
          </a:p>
        </p:txBody>
      </p:sp>
      <p:sp>
        <p:nvSpPr>
          <p:cNvPr id="327" name="타원 326"/>
          <p:cNvSpPr/>
          <p:nvPr/>
        </p:nvSpPr>
        <p:spPr>
          <a:xfrm>
            <a:off x="3813548" y="4780942"/>
            <a:ext cx="254976" cy="254977"/>
          </a:xfrm>
          <a:prstGeom prst="ellipse">
            <a:avLst/>
          </a:prstGeom>
          <a:solidFill>
            <a:srgbClr val="5B9BD5">
              <a:alpha val="100000"/>
            </a:srgbClr>
          </a:solidFill>
          <a:ln w="12700" cap="flat" cmpd="sng" algn="ctr">
            <a:solidFill>
              <a:srgbClr val="2B4A66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0" i="0" u="none" strike="noStrike" kern="1200" cap="none" spc="0" normalizeH="0" baseline="0">
                <a:solidFill>
                  <a:srgbClr val="FFFFFF"/>
                </a:solidFill>
                <a:latin typeface="나눔바른고딕 Light"/>
                <a:ea typeface="나눔바른고딕 Light"/>
                <a:cs typeface="나눔바른고딕 Light"/>
              </a:rPr>
              <a:t>3</a:t>
            </a:r>
          </a:p>
        </p:txBody>
      </p:sp>
      <p:sp>
        <p:nvSpPr>
          <p:cNvPr id="328" name="TextBox 327"/>
          <p:cNvSpPr txBox="1"/>
          <p:nvPr/>
        </p:nvSpPr>
        <p:spPr>
          <a:xfrm>
            <a:off x="4068525" y="4780942"/>
            <a:ext cx="5959321" cy="903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/>
              <a:t>순찰자가  </a:t>
            </a:r>
            <a:r>
              <a:rPr lang="en-US" altLang="ko-KR"/>
              <a:t>kt</a:t>
            </a:r>
            <a:r>
              <a:rPr lang="ko-KR" altLang="en-US"/>
              <a:t>기업전용</a:t>
            </a:r>
            <a:r>
              <a:rPr lang="en-US" altLang="ko-KR"/>
              <a:t>talk</a:t>
            </a:r>
            <a:r>
              <a:rPr lang="ko-KR" altLang="en-US"/>
              <a:t>을 이용 순찰기록</a:t>
            </a:r>
            <a:r>
              <a:rPr lang="en-US" altLang="ko-KR"/>
              <a:t>(</a:t>
            </a:r>
            <a:r>
              <a:rPr lang="ko-KR" altLang="en-US"/>
              <a:t>촬영사진</a:t>
            </a:r>
            <a:r>
              <a:rPr lang="en-US" altLang="ko-KR"/>
              <a:t>)</a:t>
            </a:r>
            <a:r>
              <a:rPr lang="ko-KR" altLang="en-US"/>
              <a:t>한 시간 자동 표시되므로  순찰활동의 조회 및 저장 기능으로 활용 가능</a:t>
            </a:r>
          </a:p>
        </p:txBody>
      </p:sp>
      <p:sp>
        <p:nvSpPr>
          <p:cNvPr id="329" name="타원 328"/>
          <p:cNvSpPr/>
          <p:nvPr/>
        </p:nvSpPr>
        <p:spPr>
          <a:xfrm>
            <a:off x="3777060" y="5789945"/>
            <a:ext cx="291464" cy="260002"/>
          </a:xfrm>
          <a:prstGeom prst="ellipse">
            <a:avLst/>
          </a:prstGeom>
          <a:solidFill>
            <a:srgbClr val="5B9BD5">
              <a:alpha val="100000"/>
            </a:srgbClr>
          </a:solidFill>
          <a:ln w="12700" cap="flat" cmpd="sng" algn="ctr">
            <a:solidFill>
              <a:srgbClr val="2B4A66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0" i="0" u="none" strike="noStrike" kern="1200" cap="none" spc="0" normalizeH="0" baseline="0">
                <a:solidFill>
                  <a:srgbClr val="FFFFFF"/>
                </a:solidFill>
                <a:latin typeface="나눔바른고딕 Light"/>
                <a:ea typeface="나눔바른고딕 Light"/>
                <a:cs typeface="나눔바른고딕 Light"/>
              </a:rPr>
              <a:t>4</a:t>
            </a:r>
          </a:p>
        </p:txBody>
      </p:sp>
      <p:sp>
        <p:nvSpPr>
          <p:cNvPr id="330" name="TextBox 329"/>
          <p:cNvSpPr txBox="1"/>
          <p:nvPr/>
        </p:nvSpPr>
        <p:spPr>
          <a:xfrm>
            <a:off x="4194537" y="5789945"/>
            <a:ext cx="4717053" cy="3646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/>
              <a:t>순찰 중 특이사항을 촬영 후 게시</a:t>
            </a:r>
            <a:r>
              <a:rPr lang="en-US" altLang="ko-KR"/>
              <a:t>(</a:t>
            </a:r>
            <a:r>
              <a:rPr lang="ko-KR" altLang="en-US"/>
              <a:t>등록</a:t>
            </a:r>
            <a:r>
              <a:rPr lang="en-US" altLang="ko-KR"/>
              <a:t>)</a:t>
            </a:r>
            <a:r>
              <a:rPr lang="ko-KR" altLang="en-US"/>
              <a:t>한 사진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165735" y="209414"/>
            <a:ext cx="887730" cy="569731"/>
            <a:chOff x="248084" y="209414"/>
            <a:chExt cx="887730" cy="569731"/>
          </a:xfrm>
        </p:grpSpPr>
        <p:sp>
          <p:nvSpPr>
            <p:cNvPr id="2" name="TextBox 1"/>
            <p:cNvSpPr txBox="1"/>
            <p:nvPr/>
          </p:nvSpPr>
          <p:spPr>
            <a:xfrm>
              <a:off x="804775" y="209414"/>
              <a:ext cx="331039" cy="5697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/>
              </a:pPr>
              <a:endPara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274320" y="232859"/>
              <a:ext cx="494852" cy="494852"/>
            </a:xfrm>
            <a:prstGeom prst="rect">
              <a:avLst/>
            </a:prstGeom>
            <a:solidFill>
              <a:srgbClr val="2E1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defRPr/>
              </a:pPr>
              <a:endParaRPr lang="ko-KR" altLang="en-US" sz="3200" b="1">
                <a:solidFill>
                  <a:schemeClr val="bg1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48084" y="230930"/>
              <a:ext cx="544830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800" spc="-150">
                  <a:solidFill>
                    <a:schemeClr val="bg1"/>
                  </a:solidFill>
                  <a:latin typeface="맑은 고딕"/>
                  <a:ea typeface="맑은 고딕"/>
                  <a:cs typeface="+mn-cs"/>
                </a:rPr>
                <a:t>09</a:t>
              </a:r>
            </a:p>
          </p:txBody>
        </p:sp>
      </p:grpSp>
      <p:sp>
        <p:nvSpPr>
          <p:cNvPr id="302" name="TextBox 301"/>
          <p:cNvSpPr txBox="1"/>
          <p:nvPr/>
        </p:nvSpPr>
        <p:spPr>
          <a:xfrm>
            <a:off x="1053465" y="209550"/>
            <a:ext cx="8459455" cy="569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kt</a:t>
            </a:r>
            <a:r>
              <a: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기업전용</a:t>
            </a:r>
            <a:r>
              <a:rPr lang="en-US" altLang="ko-KR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talk</a:t>
            </a:r>
            <a:r>
              <a: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의 활용 </a:t>
            </a:r>
            <a:r>
              <a:rPr lang="en-US" altLang="ko-KR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tip(4)</a:t>
            </a:r>
            <a:r>
              <a:rPr lang="ko-KR" altLang="en-US" sz="3200" b="1" spc="-150">
                <a:solidFill>
                  <a:srgbClr val="2E1700"/>
                </a:solidFill>
                <a:latin typeface="맑은 고딕"/>
                <a:ea typeface="맑은 고딕"/>
                <a:cs typeface="+mn-cs"/>
              </a:rPr>
              <a:t> 주차단속 앱 기능 </a:t>
            </a:r>
          </a:p>
        </p:txBody>
      </p:sp>
      <p:sp>
        <p:nvSpPr>
          <p:cNvPr id="321" name="TextBox 320"/>
          <p:cNvSpPr txBox="1"/>
          <p:nvPr/>
        </p:nvSpPr>
        <p:spPr>
          <a:xfrm>
            <a:off x="3813558" y="1094390"/>
            <a:ext cx="5719375" cy="14608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/>
              <a:t> 팁보드 중 주차단속 기능</a:t>
            </a:r>
          </a:p>
          <a:p>
            <a:pPr>
              <a:defRPr/>
            </a:pPr>
            <a:r>
              <a:rPr lang="en-US" altLang="ko-KR"/>
              <a:t>  </a:t>
            </a:r>
            <a:r>
              <a:rPr lang="ko-KR" altLang="en-US"/>
              <a:t> </a:t>
            </a:r>
            <a:r>
              <a:rPr lang="en-US" altLang="ko-KR"/>
              <a:t>-</a:t>
            </a:r>
            <a:r>
              <a:rPr lang="ko-KR" altLang="en-US"/>
              <a:t> 이 기능은 주차단속 </a:t>
            </a:r>
            <a:r>
              <a:rPr lang="en-US" altLang="ko-KR"/>
              <a:t>app</a:t>
            </a:r>
            <a:r>
              <a:rPr lang="ko-KR" altLang="en-US"/>
              <a:t>의 보조 </a:t>
            </a:r>
            <a:r>
              <a:rPr lang="en-US" altLang="ko-KR"/>
              <a:t>app</a:t>
            </a:r>
            <a:r>
              <a:rPr lang="ko-KR" altLang="en-US"/>
              <a:t>으로 같이 사용시</a:t>
            </a:r>
          </a:p>
          <a:p>
            <a:pPr>
              <a:defRPr/>
            </a:pPr>
            <a:r>
              <a:rPr lang="ko-KR" altLang="en-US"/>
              <a:t>     효율적임 → 현행 주차단속앱들 모두 주차단속기록은</a:t>
            </a:r>
          </a:p>
          <a:p>
            <a:pPr>
              <a:defRPr/>
            </a:pPr>
            <a:r>
              <a:rPr lang="ko-KR" altLang="en-US"/>
              <a:t>     제공하나 적발차량 사진은 제공하지 않으므로 본 </a:t>
            </a:r>
            <a:r>
              <a:rPr lang="en-US" altLang="ko-KR"/>
              <a:t>app</a:t>
            </a:r>
          </a:p>
          <a:p>
            <a:pPr>
              <a:defRPr/>
            </a:pPr>
            <a:r>
              <a:rPr lang="en-US" altLang="ko-KR"/>
              <a:t>     </a:t>
            </a:r>
            <a:r>
              <a:rPr lang="ko-KR" altLang="en-US"/>
              <a:t>을</a:t>
            </a:r>
            <a:r>
              <a:rPr lang="en-US" altLang="ko-KR"/>
              <a:t> </a:t>
            </a:r>
            <a:r>
              <a:rPr lang="ko-KR" altLang="en-US"/>
              <a:t>활용하여 적발차량 정보와 사진 기록</a:t>
            </a:r>
          </a:p>
        </p:txBody>
      </p:sp>
      <p:sp>
        <p:nvSpPr>
          <p:cNvPr id="323" name="타원 322"/>
          <p:cNvSpPr/>
          <p:nvPr/>
        </p:nvSpPr>
        <p:spPr>
          <a:xfrm>
            <a:off x="3813558" y="3301511"/>
            <a:ext cx="254976" cy="254977"/>
          </a:xfrm>
          <a:prstGeom prst="ellipse">
            <a:avLst/>
          </a:prstGeom>
          <a:solidFill>
            <a:srgbClr val="5B9BD5">
              <a:alpha val="100000"/>
            </a:srgbClr>
          </a:solidFill>
          <a:ln w="12700" cap="flat" cmpd="sng" algn="ctr">
            <a:solidFill>
              <a:srgbClr val="2B4A66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0" i="0" u="none" strike="noStrike" kern="1200" cap="none" spc="0" normalizeH="0" baseline="0">
                <a:solidFill>
                  <a:srgbClr val="FFFFFF"/>
                </a:solidFill>
                <a:latin typeface="나눔바른고딕 Light"/>
                <a:ea typeface="나눔바른고딕 Light"/>
                <a:cs typeface="나눔바른고딕 Light"/>
              </a:rPr>
              <a:t>2</a:t>
            </a:r>
          </a:p>
        </p:txBody>
      </p:sp>
      <p:sp>
        <p:nvSpPr>
          <p:cNvPr id="324" name="TextBox 323"/>
          <p:cNvSpPr txBox="1"/>
          <p:nvPr/>
        </p:nvSpPr>
        <p:spPr>
          <a:xfrm>
            <a:off x="4068535" y="3247145"/>
            <a:ext cx="252005" cy="3637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325" name="TextBox 324"/>
          <p:cNvSpPr txBox="1"/>
          <p:nvPr/>
        </p:nvSpPr>
        <p:spPr>
          <a:xfrm>
            <a:off x="4068535" y="2992168"/>
            <a:ext cx="5601790" cy="634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ko-KR" altLang="en-US"/>
              <a:t>단속일시</a:t>
            </a:r>
            <a:r>
              <a:rPr lang="en-US" altLang="ko-KR"/>
              <a:t>.</a:t>
            </a:r>
            <a:r>
              <a:rPr lang="ko-KR" altLang="en-US"/>
              <a:t> 시간</a:t>
            </a:r>
            <a:r>
              <a:rPr lang="en-US" altLang="ko-KR"/>
              <a:t>,</a:t>
            </a:r>
            <a:r>
              <a:rPr lang="ko-KR" altLang="en-US"/>
              <a:t> 분 표시</a:t>
            </a:r>
            <a:r>
              <a:rPr lang="en-US" altLang="ko-KR"/>
              <a:t>(</a:t>
            </a:r>
            <a:r>
              <a:rPr lang="ko-KR" altLang="en-US"/>
              <a:t>프로그램에서 자동 표시</a:t>
            </a:r>
            <a:r>
              <a:rPr lang="en-US" altLang="ko-KR"/>
              <a:t>)</a:t>
            </a:r>
          </a:p>
        </p:txBody>
      </p:sp>
      <p:sp>
        <p:nvSpPr>
          <p:cNvPr id="326" name="타원 325"/>
          <p:cNvSpPr/>
          <p:nvPr/>
        </p:nvSpPr>
        <p:spPr>
          <a:xfrm>
            <a:off x="3795304" y="2648243"/>
            <a:ext cx="254976" cy="254977"/>
          </a:xfrm>
          <a:prstGeom prst="ellipse">
            <a:avLst/>
          </a:prstGeom>
          <a:solidFill>
            <a:srgbClr val="5B9BD5">
              <a:alpha val="100000"/>
            </a:srgbClr>
          </a:solidFill>
          <a:ln w="12700" cap="flat" cmpd="sng" algn="ctr">
            <a:solidFill>
              <a:srgbClr val="2B4A66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0" i="0" u="none" strike="noStrike" kern="1200" cap="none" spc="0" normalizeH="0" baseline="0">
                <a:solidFill>
                  <a:srgbClr val="FFFFFF"/>
                </a:solidFill>
                <a:latin typeface="나눔바른고딕 Light"/>
                <a:ea typeface="나눔바른고딕 Light"/>
                <a:cs typeface="나눔바른고딕 Light"/>
              </a:rPr>
              <a:t>1</a:t>
            </a:r>
          </a:p>
        </p:txBody>
      </p:sp>
      <p:sp>
        <p:nvSpPr>
          <p:cNvPr id="327" name="타원 326"/>
          <p:cNvSpPr/>
          <p:nvPr/>
        </p:nvSpPr>
        <p:spPr>
          <a:xfrm>
            <a:off x="3813558" y="3946166"/>
            <a:ext cx="254976" cy="254977"/>
          </a:xfrm>
          <a:prstGeom prst="ellipse">
            <a:avLst/>
          </a:prstGeom>
          <a:solidFill>
            <a:srgbClr val="5B9BD5">
              <a:alpha val="100000"/>
            </a:srgbClr>
          </a:solidFill>
          <a:ln w="12700" cap="flat" cmpd="sng" algn="ctr">
            <a:solidFill>
              <a:srgbClr val="2B4A66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0" i="0" u="none" strike="noStrike" kern="1200" cap="none" spc="0" normalizeH="0" baseline="0">
                <a:solidFill>
                  <a:srgbClr val="FFFFFF"/>
                </a:solidFill>
                <a:latin typeface="나눔바른고딕 Light"/>
                <a:ea typeface="나눔바른고딕 Light"/>
                <a:cs typeface="나눔바른고딕 Light"/>
              </a:rPr>
              <a:t>3</a:t>
            </a:r>
          </a:p>
        </p:txBody>
      </p:sp>
      <p:sp>
        <p:nvSpPr>
          <p:cNvPr id="328" name="TextBox 327"/>
          <p:cNvSpPr txBox="1"/>
          <p:nvPr/>
        </p:nvSpPr>
        <p:spPr>
          <a:xfrm>
            <a:off x="4068535" y="3946166"/>
            <a:ext cx="6086413" cy="36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/>
              <a:t>단속 장소</a:t>
            </a:r>
            <a:r>
              <a:rPr lang="en-US" altLang="ko-KR"/>
              <a:t>(</a:t>
            </a:r>
            <a:r>
              <a:rPr lang="ko-KR" altLang="en-US"/>
              <a:t>위치</a:t>
            </a:r>
            <a:r>
              <a:rPr lang="en-US" altLang="ko-KR"/>
              <a:t>)</a:t>
            </a:r>
            <a:r>
              <a:rPr lang="ko-KR" altLang="en-US"/>
              <a:t>표시</a:t>
            </a:r>
            <a:r>
              <a:rPr lang="en-US" altLang="ko-KR"/>
              <a:t>(</a:t>
            </a:r>
            <a:r>
              <a:rPr lang="ko-KR" altLang="en-US"/>
              <a:t>근무자가 입력</a:t>
            </a:r>
            <a:r>
              <a:rPr lang="en-US" altLang="ko-KR"/>
              <a:t>)</a:t>
            </a:r>
          </a:p>
        </p:txBody>
      </p:sp>
      <p:sp>
        <p:nvSpPr>
          <p:cNvPr id="329" name="타원 328"/>
          <p:cNvSpPr/>
          <p:nvPr/>
        </p:nvSpPr>
        <p:spPr>
          <a:xfrm>
            <a:off x="3758816" y="4527080"/>
            <a:ext cx="291464" cy="260002"/>
          </a:xfrm>
          <a:prstGeom prst="ellipse">
            <a:avLst/>
          </a:prstGeom>
          <a:solidFill>
            <a:srgbClr val="5B9BD5">
              <a:alpha val="100000"/>
            </a:srgbClr>
          </a:solidFill>
          <a:ln w="12700" cap="flat" cmpd="sng" algn="ctr">
            <a:solidFill>
              <a:srgbClr val="2B4A66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0" i="0" u="none" strike="noStrike" kern="1200" cap="none" spc="0" normalizeH="0" baseline="0">
                <a:solidFill>
                  <a:srgbClr val="FFFFFF"/>
                </a:solidFill>
                <a:latin typeface="나눔바른고딕 Light"/>
                <a:ea typeface="나눔바른고딕 Light"/>
                <a:cs typeface="나눔바른고딕 Light"/>
              </a:rPr>
              <a:t>4</a:t>
            </a:r>
          </a:p>
        </p:txBody>
      </p:sp>
      <p:sp>
        <p:nvSpPr>
          <p:cNvPr id="330" name="TextBox 329"/>
          <p:cNvSpPr txBox="1"/>
          <p:nvPr/>
        </p:nvSpPr>
        <p:spPr>
          <a:xfrm>
            <a:off x="4050281" y="4473649"/>
            <a:ext cx="4717053" cy="363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/>
              <a:t>주차단속 차량 촬영 사진</a:t>
            </a:r>
          </a:p>
        </p:txBody>
      </p:sp>
      <p:pic>
        <p:nvPicPr>
          <p:cNvPr id="331" name="그림 330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09600" y="1232074"/>
            <a:ext cx="2628900" cy="4922519"/>
          </a:xfrm>
          <a:prstGeom prst="rect">
            <a:avLst/>
          </a:prstGeom>
        </p:spPr>
      </p:pic>
      <p:sp>
        <p:nvSpPr>
          <p:cNvPr id="332" name="타원 331"/>
          <p:cNvSpPr/>
          <p:nvPr/>
        </p:nvSpPr>
        <p:spPr>
          <a:xfrm>
            <a:off x="670999" y="1314867"/>
            <a:ext cx="254976" cy="254977"/>
          </a:xfrm>
          <a:prstGeom prst="ellipse">
            <a:avLst/>
          </a:prstGeom>
          <a:solidFill>
            <a:srgbClr val="5B9BD5">
              <a:alpha val="100000"/>
            </a:srgbClr>
          </a:solidFill>
          <a:ln w="12700" cap="flat" cmpd="sng" algn="ctr">
            <a:solidFill>
              <a:srgbClr val="2B4A66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0" i="0" u="none" strike="noStrike" kern="1200" cap="none" spc="0" normalizeH="0" baseline="0">
                <a:solidFill>
                  <a:srgbClr val="FFFFFF"/>
                </a:solidFill>
                <a:latin typeface="나눔바른고딕 Light"/>
                <a:ea typeface="나눔바른고딕 Light"/>
                <a:cs typeface="나눔바른고딕 Light"/>
              </a:rPr>
              <a:t>1</a:t>
            </a:r>
          </a:p>
        </p:txBody>
      </p:sp>
      <p:sp>
        <p:nvSpPr>
          <p:cNvPr id="333" name="타원 332"/>
          <p:cNvSpPr/>
          <p:nvPr/>
        </p:nvSpPr>
        <p:spPr>
          <a:xfrm>
            <a:off x="670999" y="1569845"/>
            <a:ext cx="254976" cy="254977"/>
          </a:xfrm>
          <a:prstGeom prst="ellipse">
            <a:avLst/>
          </a:prstGeom>
          <a:solidFill>
            <a:srgbClr val="5B9BD5">
              <a:alpha val="100000"/>
            </a:srgbClr>
          </a:solidFill>
          <a:ln w="12700" cap="flat" cmpd="sng" algn="ctr">
            <a:solidFill>
              <a:srgbClr val="2B4A66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0" i="0" u="none" strike="noStrike" kern="1200" cap="none" spc="0" normalizeH="0" baseline="0">
                <a:solidFill>
                  <a:srgbClr val="FFFFFF"/>
                </a:solidFill>
                <a:latin typeface="나눔바른고딕 Light"/>
                <a:ea typeface="나눔바른고딕 Light"/>
                <a:cs typeface="나눔바른고딕 Light"/>
              </a:rPr>
              <a:t>2</a:t>
            </a:r>
          </a:p>
        </p:txBody>
      </p:sp>
      <p:sp>
        <p:nvSpPr>
          <p:cNvPr id="334" name="타원 333"/>
          <p:cNvSpPr/>
          <p:nvPr/>
        </p:nvSpPr>
        <p:spPr>
          <a:xfrm>
            <a:off x="416022" y="1824822"/>
            <a:ext cx="254976" cy="254977"/>
          </a:xfrm>
          <a:prstGeom prst="ellipse">
            <a:avLst/>
          </a:prstGeom>
          <a:solidFill>
            <a:srgbClr val="5B9BD5">
              <a:alpha val="100000"/>
            </a:srgbClr>
          </a:solidFill>
          <a:ln w="12700" cap="flat" cmpd="sng" algn="ctr">
            <a:solidFill>
              <a:srgbClr val="2B4A66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0" i="0" u="none" strike="noStrike" kern="1200" cap="none" spc="0" normalizeH="0" baseline="0">
                <a:solidFill>
                  <a:srgbClr val="FFFFFF"/>
                </a:solidFill>
                <a:latin typeface="나눔바른고딕 Light"/>
                <a:ea typeface="나눔바른고딕 Light"/>
                <a:cs typeface="나눔바른고딕 Light"/>
              </a:rPr>
              <a:t>3</a:t>
            </a:r>
          </a:p>
        </p:txBody>
      </p:sp>
      <p:sp>
        <p:nvSpPr>
          <p:cNvPr id="335" name="타원 334"/>
          <p:cNvSpPr/>
          <p:nvPr/>
        </p:nvSpPr>
        <p:spPr>
          <a:xfrm>
            <a:off x="1778317" y="2247482"/>
            <a:ext cx="291464" cy="260002"/>
          </a:xfrm>
          <a:prstGeom prst="ellipse">
            <a:avLst/>
          </a:prstGeom>
          <a:solidFill>
            <a:srgbClr val="5B9BD5">
              <a:alpha val="100000"/>
            </a:srgbClr>
          </a:solidFill>
          <a:ln w="12700" cap="flat" cmpd="sng" algn="ctr">
            <a:solidFill>
              <a:srgbClr val="2B4A66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0" i="0" u="none" strike="noStrike" kern="1200" cap="none" spc="0" normalizeH="0" baseline="0">
                <a:solidFill>
                  <a:srgbClr val="FFFFFF"/>
                </a:solidFill>
                <a:latin typeface="나눔바른고딕 Light"/>
                <a:ea typeface="나눔바른고딕 Light"/>
                <a:cs typeface="나눔바른고딕 Light"/>
              </a:rPr>
              <a:t>4</a:t>
            </a:r>
          </a:p>
        </p:txBody>
      </p:sp>
      <p:sp>
        <p:nvSpPr>
          <p:cNvPr id="336" name="TextBox 335"/>
          <p:cNvSpPr txBox="1"/>
          <p:nvPr/>
        </p:nvSpPr>
        <p:spPr>
          <a:xfrm>
            <a:off x="4068535" y="2626554"/>
            <a:ext cx="3553914" cy="3656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/>
              <a:t>주차단속 한 근무자 인적사항 표시</a:t>
            </a:r>
          </a:p>
        </p:txBody>
      </p:sp>
      <p:sp>
        <p:nvSpPr>
          <p:cNvPr id="337" name="타원 336"/>
          <p:cNvSpPr/>
          <p:nvPr/>
        </p:nvSpPr>
        <p:spPr>
          <a:xfrm>
            <a:off x="3777060" y="5054059"/>
            <a:ext cx="291464" cy="260002"/>
          </a:xfrm>
          <a:prstGeom prst="ellipse">
            <a:avLst/>
          </a:prstGeom>
          <a:solidFill>
            <a:srgbClr val="5B9BD5">
              <a:alpha val="100000"/>
            </a:srgbClr>
          </a:solidFill>
          <a:ln w="12700" cap="flat" cmpd="sng" algn="ctr">
            <a:solidFill>
              <a:srgbClr val="2B4A66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0" i="0" u="none" strike="noStrike" kern="1200" cap="none" spc="0" normalizeH="0" baseline="0">
                <a:solidFill>
                  <a:srgbClr val="FFFFFF"/>
                </a:solidFill>
                <a:latin typeface="나눔바른고딕 Light"/>
                <a:ea typeface="나눔바른고딕 Light"/>
                <a:cs typeface="나눔바른고딕 Light"/>
              </a:rPr>
              <a:t>5</a:t>
            </a:r>
          </a:p>
        </p:txBody>
      </p:sp>
      <p:sp>
        <p:nvSpPr>
          <p:cNvPr id="338" name="타원 337"/>
          <p:cNvSpPr/>
          <p:nvPr/>
        </p:nvSpPr>
        <p:spPr>
          <a:xfrm>
            <a:off x="252046" y="5894590"/>
            <a:ext cx="291464" cy="260002"/>
          </a:xfrm>
          <a:prstGeom prst="ellipse">
            <a:avLst/>
          </a:prstGeom>
          <a:solidFill>
            <a:srgbClr val="5B9BD5">
              <a:alpha val="100000"/>
            </a:srgbClr>
          </a:solidFill>
          <a:ln w="12700" cap="flat" cmpd="sng" algn="ctr">
            <a:solidFill>
              <a:srgbClr val="2B4A66">
                <a:alpha val="100000"/>
              </a:srgbClr>
            </a:solidFill>
            <a:prstDash val="solid"/>
            <a:miter/>
          </a:ln>
        </p:spPr>
        <p:txBody>
          <a:bodyPr anchor="ctr"/>
          <a:lstStyle/>
          <a:p>
            <a:pPr marL="0" indent="0" algn="ct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0" i="0" u="none" strike="noStrike" kern="1200" cap="none" spc="0" normalizeH="0" baseline="0">
                <a:solidFill>
                  <a:srgbClr val="FFFFFF"/>
                </a:solidFill>
                <a:latin typeface="나눔바른고딕 Light"/>
                <a:ea typeface="나눔바른고딕 Light"/>
                <a:cs typeface="나눔바른고딕 Light"/>
              </a:rPr>
              <a:t>5</a:t>
            </a:r>
          </a:p>
        </p:txBody>
      </p:sp>
      <p:sp>
        <p:nvSpPr>
          <p:cNvPr id="339" name="TextBox 338"/>
          <p:cNvSpPr txBox="1"/>
          <p:nvPr/>
        </p:nvSpPr>
        <p:spPr>
          <a:xfrm>
            <a:off x="4194537" y="5054059"/>
            <a:ext cx="3678828" cy="3671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/>
              <a:t>댓글 기능을 활용 업무 지시 및 공유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8233" y="414494"/>
            <a:ext cx="257657" cy="3646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endParaRPr lang="ko-KR" altLang="en-US"/>
          </a:p>
        </p:txBody>
      </p:sp>
      <p:grpSp>
        <p:nvGrpSpPr>
          <p:cNvPr id="4" name="그룹 5"/>
          <p:cNvGrpSpPr/>
          <p:nvPr/>
        </p:nvGrpSpPr>
        <p:grpSpPr>
          <a:xfrm>
            <a:off x="165735" y="209414"/>
            <a:ext cx="6917055" cy="569731"/>
            <a:chOff x="248084" y="209414"/>
            <a:chExt cx="6917055" cy="569731"/>
          </a:xfrm>
        </p:grpSpPr>
        <p:sp>
          <p:nvSpPr>
            <p:cNvPr id="5" name="TextBox 1"/>
            <p:cNvSpPr txBox="1"/>
            <p:nvPr/>
          </p:nvSpPr>
          <p:spPr>
            <a:xfrm>
              <a:off x="804774" y="209414"/>
              <a:ext cx="6360365" cy="5697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lvl="0" indent="0" algn="l" defTabSz="4572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r>
                <a:rPr kumimoji="0" lang="ko-KR" altLang="en-US" sz="3200" b="1" i="0" u="none" strike="noStrike" kern="1200" cap="none" spc="-150" normalizeH="0" baseline="0">
                  <a:solidFill>
                    <a:srgbClr val="2E1700"/>
                  </a:solidFill>
                  <a:latin typeface="맑은 고딕"/>
                  <a:ea typeface="맑은 고딕"/>
                  <a:cs typeface="나눔바른고딕 Light"/>
                </a:rPr>
                <a:t> 이용료</a:t>
              </a:r>
              <a:r>
                <a:rPr kumimoji="0" lang="en-US" altLang="ko-KR" sz="3200" b="1" i="0" u="none" strike="noStrike" kern="1200" cap="none" spc="-150" normalizeH="0" baseline="0">
                  <a:solidFill>
                    <a:srgbClr val="2E1700"/>
                  </a:solidFill>
                  <a:latin typeface="맑은 고딕"/>
                  <a:ea typeface="맑은 고딕"/>
                  <a:cs typeface="나눔바른고딕 Light"/>
                </a:rPr>
                <a:t>(</a:t>
              </a:r>
              <a:r>
                <a:rPr kumimoji="0" lang="ko-KR" altLang="en-US" sz="3200" b="1" i="0" u="none" strike="noStrike" kern="1200" cap="none" spc="-150" normalizeH="0" baseline="0">
                  <a:solidFill>
                    <a:srgbClr val="2E1700"/>
                  </a:solidFill>
                  <a:latin typeface="맑은 고딕"/>
                  <a:ea typeface="맑은 고딕"/>
                  <a:cs typeface="나눔바른고딕 Light"/>
                </a:rPr>
                <a:t>기존 통신요금에 합산 고지</a:t>
              </a:r>
              <a:r>
                <a:rPr kumimoji="0" lang="en-US" altLang="ko-KR" sz="3200" b="1" i="0" u="none" strike="noStrike" kern="1200" cap="none" spc="-150" normalizeH="0" baseline="0">
                  <a:solidFill>
                    <a:srgbClr val="2E1700"/>
                  </a:solidFill>
                  <a:latin typeface="맑은 고딕"/>
                  <a:ea typeface="맑은 고딕"/>
                  <a:cs typeface="나눔바른고딕 Light"/>
                </a:rPr>
                <a:t>)</a:t>
              </a:r>
            </a:p>
          </p:txBody>
        </p:sp>
        <p:sp>
          <p:nvSpPr>
            <p:cNvPr id="6" name="직사각형 2"/>
            <p:cNvSpPr/>
            <p:nvPr/>
          </p:nvSpPr>
          <p:spPr>
            <a:xfrm>
              <a:off x="274320" y="232859"/>
              <a:ext cx="494852" cy="494852"/>
            </a:xfrm>
            <a:prstGeom prst="rect">
              <a:avLst/>
            </a:prstGeom>
            <a:solidFill>
              <a:srgbClr val="2E1700">
                <a:alpha val="100000"/>
              </a:srgbClr>
            </a:solidFill>
            <a:ln w="12700" cap="flat" cmpd="sng" algn="ctr">
              <a:noFill/>
              <a:prstDash val="solid"/>
              <a:miter/>
            </a:ln>
          </p:spPr>
          <p:txBody>
            <a:bodyPr lIns="36000" tIns="36000" rIns="36000" bIns="36000" anchor="ctr"/>
            <a:lstStyle/>
            <a:p>
              <a:pPr marL="0" indent="0" algn="ctr" defTabSz="4572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3200" b="1" i="0" u="none" strike="noStrike" kern="1200" cap="none" spc="0" normalizeH="0" baseline="0">
                <a:solidFill>
                  <a:srgbClr val="FFFFFF"/>
                </a:solidFill>
                <a:latin typeface="맑은 고딕"/>
                <a:ea typeface="맑은 고딕"/>
                <a:cs typeface="나눔바른고딕 Light"/>
              </a:endParaRPr>
            </a:p>
          </p:txBody>
        </p:sp>
        <p:sp>
          <p:nvSpPr>
            <p:cNvPr id="7" name="TextBox 3"/>
            <p:cNvSpPr txBox="1"/>
            <p:nvPr/>
          </p:nvSpPr>
          <p:spPr>
            <a:xfrm>
              <a:off x="248084" y="230930"/>
              <a:ext cx="544830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indent="0" algn="ctr" defTabSz="4572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2800" b="0" i="0" u="none" strike="noStrike" kern="1200" cap="none" spc="-150" normalizeH="0" baseline="0">
                  <a:solidFill>
                    <a:srgbClr val="FFFFFF"/>
                  </a:solidFill>
                  <a:latin typeface="맑은 고딕"/>
                  <a:ea typeface="맑은 고딕"/>
                  <a:cs typeface="나눔바른고딕 Light"/>
                </a:rPr>
                <a:t>10</a:t>
              </a:r>
            </a:p>
          </p:txBody>
        </p:sp>
      </p:grpSp>
      <p:graphicFrame>
        <p:nvGraphicFramePr>
          <p:cNvPr id="8" name="표 4"/>
          <p:cNvGraphicFramePr>
            <a:graphicFrameLocks noGrp="1"/>
          </p:cNvGraphicFramePr>
          <p:nvPr/>
        </p:nvGraphicFramePr>
        <p:xfrm>
          <a:off x="560512" y="1213017"/>
          <a:ext cx="8784975" cy="4593910"/>
        </p:xfrm>
        <a:graphic>
          <a:graphicData uri="http://schemas.openxmlformats.org/drawingml/2006/table">
            <a:tbl>
              <a:tblPr firstRow="1" firstCol="1" bandRow="1"/>
              <a:tblGrid>
                <a:gridCol w="1224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6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30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5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45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74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749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14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600" b="1" kern="1200" spc="-10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j-ea"/>
                          <a:ea typeface="+mj-ea"/>
                          <a:cs typeface="+mn-cs"/>
                        </a:rPr>
                        <a:t> </a:t>
                      </a:r>
                      <a:r>
                        <a:rPr lang="ko-KR" altLang="en-US" sz="1600" b="1" kern="1200" spc="-10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j-ea"/>
                          <a:ea typeface="+mj-ea"/>
                          <a:cs typeface="+mn-cs"/>
                        </a:rPr>
                        <a:t>구 분</a:t>
                      </a:r>
                      <a:endParaRPr lang="ko-KR" sz="1600" b="1" kern="1200" spc="-100">
                        <a:gradFill>
                          <a:gsLst>
                            <a:gs pos="0">
                              <a:schemeClr val="tx1">
                                <a:lumMod val="75000"/>
                                <a:lumOff val="25000"/>
                              </a:schemeClr>
                            </a:gs>
                            <a:gs pos="100000">
                              <a:schemeClr val="tx1">
                                <a:lumMod val="75000"/>
                                <a:lumOff val="25000"/>
                              </a:schemeClr>
                            </a:gs>
                          </a:gsLst>
                          <a:lin ang="10800000" scaled="0"/>
                        </a:gra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1200" spc="-10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j-ea"/>
                          <a:ea typeface="+mj-ea"/>
                          <a:cs typeface="+mn-cs"/>
                        </a:rPr>
                        <a:t>내 용</a:t>
                      </a:r>
                      <a:endParaRPr lang="ko-KR" sz="1600" b="1" kern="1200" spc="-100">
                        <a:gradFill>
                          <a:gsLst>
                            <a:gs pos="0">
                              <a:schemeClr val="tx1">
                                <a:lumMod val="75000"/>
                                <a:lumOff val="25000"/>
                              </a:schemeClr>
                            </a:gs>
                            <a:gs pos="100000">
                              <a:schemeClr val="tx1">
                                <a:lumMod val="75000"/>
                                <a:lumOff val="25000"/>
                              </a:schemeClr>
                            </a:gs>
                          </a:gsLst>
                          <a:lin ang="10800000" scaled="0"/>
                        </a:gra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284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600" b="1" kern="1200" spc="-10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j-ea"/>
                          <a:ea typeface="+mj-ea"/>
                          <a:cs typeface="+mn-cs"/>
                        </a:rPr>
                        <a:t>서비스</a:t>
                      </a: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600" b="1" kern="1200" spc="-10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j-ea"/>
                          <a:ea typeface="+mj-ea"/>
                          <a:cs typeface="+mn-cs"/>
                        </a:rPr>
                        <a:t>이용료</a:t>
                      </a:r>
                      <a:endParaRPr lang="ko-KR" altLang="ko-KR" sz="1600" b="1" kern="1200" spc="-100">
                        <a:gradFill>
                          <a:gsLst>
                            <a:gs pos="0">
                              <a:schemeClr val="tx1">
                                <a:lumMod val="75000"/>
                                <a:lumOff val="25000"/>
                              </a:schemeClr>
                            </a:gs>
                            <a:gs pos="100000">
                              <a:schemeClr val="tx1">
                                <a:lumMod val="75000"/>
                                <a:lumOff val="25000"/>
                              </a:schemeClr>
                            </a:gs>
                          </a:gsLst>
                          <a:lin ang="10800000" scaled="0"/>
                        </a:gra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/>
                        <a:buNone/>
                        <a:defRPr/>
                      </a:pPr>
                      <a:endParaRPr lang="en-US" altLang="ko-KR" sz="1100" b="0" kern="1200" spc="-100" baseline="0">
                        <a:gradFill>
                          <a:gsLst>
                            <a:gs pos="0">
                              <a:schemeClr val="tx1">
                                <a:lumMod val="75000"/>
                                <a:lumOff val="25000"/>
                              </a:schemeClr>
                            </a:gs>
                            <a:gs pos="100000">
                              <a:schemeClr val="tx1">
                                <a:lumMod val="75000"/>
                                <a:lumOff val="25000"/>
                              </a:schemeClr>
                            </a:gs>
                          </a:gsLst>
                          <a:lin ang="10800000" scaled="0"/>
                        </a:gra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/>
                        <a:buNone/>
                        <a:defRPr/>
                      </a:pPr>
                      <a:endParaRPr lang="en-US" altLang="ko-KR" sz="1100" b="0" kern="1200" spc="-100" baseline="0">
                        <a:gradFill>
                          <a:gsLst>
                            <a:gs pos="0">
                              <a:schemeClr val="tx1">
                                <a:lumMod val="75000"/>
                                <a:lumOff val="25000"/>
                              </a:schemeClr>
                            </a:gs>
                            <a:gs pos="100000">
                              <a:schemeClr val="tx1">
                                <a:lumMod val="75000"/>
                                <a:lumOff val="25000"/>
                              </a:schemeClr>
                            </a:gs>
                          </a:gsLst>
                          <a:lin ang="10800000" scaled="0"/>
                        </a:gra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/>
                        <a:buNone/>
                        <a:defRPr/>
                      </a:pPr>
                      <a:endParaRPr lang="en-US" altLang="ko-KR" sz="1100" b="0" kern="1200" spc="-100" baseline="0">
                        <a:gradFill>
                          <a:gsLst>
                            <a:gs pos="0">
                              <a:schemeClr val="tx1">
                                <a:lumMod val="75000"/>
                                <a:lumOff val="25000"/>
                              </a:schemeClr>
                            </a:gs>
                            <a:gs pos="100000">
                              <a:schemeClr val="tx1">
                                <a:lumMod val="75000"/>
                                <a:lumOff val="25000"/>
                              </a:schemeClr>
                            </a:gs>
                          </a:gsLst>
                          <a:lin ang="10800000" scaled="0"/>
                        </a:gra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6667" marR="66667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621">
                <a:tc rowSpan="8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600" b="1" kern="1200" spc="-10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j-ea"/>
                          <a:ea typeface="+mj-ea"/>
                          <a:cs typeface="+mn-cs"/>
                        </a:rPr>
                        <a:t>기업모바일</a:t>
                      </a: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600" b="1" kern="1200" spc="-10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j-ea"/>
                          <a:ea typeface="+mj-ea"/>
                          <a:cs typeface="+mn-cs"/>
                        </a:rPr>
                        <a:t>전화</a:t>
                      </a: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600" b="1" kern="1200" spc="-10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j-ea"/>
                          <a:ea typeface="+mj-ea"/>
                          <a:cs typeface="+mn-cs"/>
                        </a:rPr>
                        <a:t>통화료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-100" normalizeH="0" baseline="0">
                          <a:gradFill>
                            <a:gsLst>
                              <a:gs pos="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  <a:gs pos="10000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</a:gsLst>
                            <a:lin ang="10800000" scaled="0"/>
                          </a:gra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고객인식</a:t>
                      </a:r>
                      <a:endParaRPr kumimoji="0" lang="en-US" altLang="ko-KR" sz="1200" b="0" i="0" u="none" strike="noStrike" kern="1200" cap="none" spc="-100" normalizeH="0" baseline="0">
                        <a:gradFill>
                          <a:gsLst>
                            <a:gs pos="0">
                              <a:prstClr val="black">
                                <a:lumMod val="75000"/>
                                <a:lumOff val="25000"/>
                              </a:prstClr>
                            </a:gs>
                            <a:gs pos="100000">
                              <a:prstClr val="black">
                                <a:lumMod val="75000"/>
                                <a:lumOff val="25000"/>
                              </a:prstClr>
                            </a:gs>
                          </a:gsLst>
                          <a:lin ang="10800000" scaled="0"/>
                        </a:gra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-100" normalizeH="0" baseline="0">
                          <a:gradFill>
                            <a:gsLst>
                              <a:gs pos="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  <a:gs pos="10000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</a:gsLst>
                            <a:lin ang="10800000" scaled="0"/>
                          </a:gra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발신장비</a:t>
                      </a:r>
                      <a:endParaRPr kumimoji="0" lang="en-US" altLang="ko-KR" sz="1200" b="0" i="0" u="none" strike="noStrike" kern="1200" cap="none" spc="-100" normalizeH="0" baseline="0">
                        <a:gradFill>
                          <a:gsLst>
                            <a:gs pos="0">
                              <a:prstClr val="black">
                                <a:lumMod val="75000"/>
                                <a:lumOff val="25000"/>
                              </a:prstClr>
                            </a:gs>
                            <a:gs pos="100000">
                              <a:prstClr val="black">
                                <a:lumMod val="75000"/>
                                <a:lumOff val="25000"/>
                              </a:prstClr>
                            </a:gs>
                          </a:gsLst>
                          <a:lin ang="10800000" scaled="0"/>
                        </a:gra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>
                        <a:alpha val="6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-100" normalizeH="0" baseline="0">
                          <a:gradFill>
                            <a:gsLst>
                              <a:gs pos="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  <a:gs pos="10000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</a:gsLst>
                            <a:lin ang="10800000" scaled="0"/>
                          </a:gra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상세 유형</a:t>
                      </a:r>
                      <a:endParaRPr kumimoji="0" lang="en-US" altLang="ko-KR" sz="1200" b="0" i="0" u="none" strike="noStrike" kern="1200" cap="none" spc="-100" normalizeH="0" baseline="0">
                        <a:gradFill>
                          <a:gsLst>
                            <a:gs pos="0">
                              <a:prstClr val="black">
                                <a:lumMod val="75000"/>
                                <a:lumOff val="25000"/>
                              </a:prstClr>
                            </a:gs>
                            <a:gs pos="100000">
                              <a:prstClr val="black">
                                <a:lumMod val="75000"/>
                                <a:lumOff val="25000"/>
                              </a:prstClr>
                            </a:gs>
                          </a:gsLst>
                          <a:lin ang="10800000" scaled="0"/>
                        </a:gra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-100" normalizeH="0" baseline="0">
                          <a:gradFill>
                            <a:gsLst>
                              <a:gs pos="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  <a:gs pos="10000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</a:gsLst>
                            <a:lin ang="10800000" scaled="0"/>
                          </a:gra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 과금</a:t>
                      </a:r>
                      <a:endParaRPr kumimoji="0" lang="en-US" altLang="ko-KR" sz="1200" b="0" i="0" u="none" strike="noStrike" kern="1200" cap="none" spc="-100" normalizeH="0" baseline="0">
                        <a:gradFill>
                          <a:gsLst>
                            <a:gs pos="0">
                              <a:prstClr val="black">
                                <a:lumMod val="75000"/>
                                <a:lumOff val="25000"/>
                              </a:prstClr>
                            </a:gs>
                            <a:gs pos="100000">
                              <a:prstClr val="black">
                                <a:lumMod val="75000"/>
                                <a:lumOff val="25000"/>
                              </a:prstClr>
                            </a:gs>
                          </a:gsLst>
                          <a:lin ang="10800000" scaled="0"/>
                        </a:gra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kumimoji="0" lang="ko-KR" altLang="en-US" sz="1200" b="0" i="0" u="none" strike="noStrike" kern="1200" cap="none" spc="-100" normalizeH="0" baseline="0">
                          <a:gradFill>
                            <a:gsLst>
                              <a:gs pos="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  <a:gs pos="10000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</a:gsLst>
                            <a:lin ang="10800000" scaled="0"/>
                          </a:gra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추가 설명</a:t>
                      </a:r>
                      <a:endParaRPr kumimoji="0" lang="en-US" altLang="ko-KR" sz="1200" b="0" i="0" u="none" strike="noStrike" kern="1200" cap="none" spc="-100" normalizeH="0" baseline="0">
                        <a:gradFill>
                          <a:gsLst>
                            <a:gs pos="0">
                              <a:prstClr val="black">
                                <a:lumMod val="75000"/>
                                <a:lumOff val="25000"/>
                              </a:prstClr>
                            </a:gs>
                            <a:gs pos="100000">
                              <a:prstClr val="black">
                                <a:lumMod val="75000"/>
                                <a:lumOff val="25000"/>
                              </a:prstClr>
                            </a:gs>
                          </a:gsLst>
                          <a:lin ang="10800000" scaled="0"/>
                        </a:gra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062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kumimoji="0" lang="ko-KR" altLang="en-US" sz="1200" b="1" i="0" u="none" strike="noStrike" kern="1200" cap="none" spc="-100" normalizeH="0" baseline="0">
                          <a:gradFill>
                            <a:gsLst>
                              <a:gs pos="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  <a:gs pos="10000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</a:gsLst>
                            <a:lin ang="10800000" scaled="0"/>
                          </a:gra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구내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defRPr/>
                      </a:pPr>
                      <a:r>
                        <a:rPr kumimoji="0" lang="ko-KR" altLang="en-US" sz="1200" b="1" i="0" u="none" strike="noStrike" kern="1200" cap="none" spc="-100" normalizeH="0" baseline="0">
                          <a:gradFill>
                            <a:gsLst>
                              <a:gs pos="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  <a:gs pos="10000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</a:gsLst>
                            <a:lin ang="10800000" scaled="0"/>
                          </a:gra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사내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defRPr/>
                      </a:pPr>
                      <a:r>
                        <a:rPr kumimoji="0" lang="ko-KR" altLang="en-US" sz="1200" b="1" i="0" u="none" strike="noStrike" kern="1200" cap="none" spc="-100" normalizeH="0" baseline="0">
                          <a:gradFill>
                            <a:gsLst>
                              <a:gs pos="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  <a:gs pos="10000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</a:gsLst>
                            <a:lin ang="10800000" scaled="0"/>
                          </a:gra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임직원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defRPr/>
                      </a:pPr>
                      <a:r>
                        <a:rPr kumimoji="0" lang="ko-KR" altLang="en-US" sz="1200" b="1" i="0" u="none" strike="noStrike" kern="1200" cap="none" spc="-100" normalizeH="0" baseline="0">
                          <a:gradFill>
                            <a:gsLst>
                              <a:gs pos="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  <a:gs pos="10000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</a:gsLst>
                            <a:lin ang="10800000" scaled="0"/>
                          </a:gra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통화</a:t>
                      </a: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kumimoji="0" lang="ko-KR" altLang="en-US" sz="1200" b="1" i="0" u="none" strike="noStrike" kern="1200" cap="none" spc="-100" normalizeH="0" baseline="0">
                          <a:gradFill>
                            <a:gsLst>
                              <a:gs pos="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  <a:gs pos="10000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</a:gsLst>
                            <a:lin ang="10800000" scaled="0"/>
                          </a:gra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무선</a:t>
                      </a:r>
                      <a:endParaRPr kumimoji="0" lang="ko-KR" altLang="en-US" sz="1200" b="1" i="0" u="none" strike="noStrike" kern="1200" cap="none" spc="-100" normalizeH="0" baseline="0">
                        <a:gradFill>
                          <a:gsLst>
                            <a:gs pos="0">
                              <a:prstClr val="black">
                                <a:lumMod val="75000"/>
                                <a:lumOff val="25000"/>
                              </a:prstClr>
                            </a:gs>
                            <a:gs pos="100000">
                              <a:prstClr val="black">
                                <a:lumMod val="75000"/>
                                <a:lumOff val="25000"/>
                              </a:prstClr>
                            </a:gs>
                          </a:gsLst>
                          <a:lin ang="10800000" scaled="0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lang="en-US" altLang="ko-KR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KT ↔ KT</a:t>
                      </a: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lang="ko-KR" altLang="en-US" sz="1200" b="1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나눔바른고딕"/>
                          <a:ea typeface="나눔바른고딕"/>
                          <a:cs typeface="+mn-cs"/>
                        </a:rPr>
                        <a:t>무료</a:t>
                      </a:r>
                      <a:endParaRPr lang="en-US" altLang="ko-KR" sz="1200" b="1" kern="1200" spc="-100" baseline="0">
                        <a:gradFill>
                          <a:gsLst>
                            <a:gs pos="0">
                              <a:schemeClr val="tx1">
                                <a:lumMod val="75000"/>
                                <a:lumOff val="25000"/>
                              </a:schemeClr>
                            </a:gs>
                            <a:gs pos="100000">
                              <a:schemeClr val="tx1">
                                <a:lumMod val="75000"/>
                                <a:lumOff val="25000"/>
                              </a:schemeClr>
                            </a:gs>
                          </a:gsLst>
                          <a:lin ang="10800000" scaled="0"/>
                        </a:gradFill>
                        <a:latin typeface="나눔바른고딕"/>
                        <a:ea typeface="나눔바른고딕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 KT </a:t>
                      </a:r>
                      <a:r>
                        <a:rPr lang="ko-KR" altLang="en-US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모바일 임직원간 무료통화</a:t>
                      </a: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062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endParaRPr kumimoji="0" lang="en-US" altLang="ko-KR" sz="1000" b="1" i="0" u="none" strike="noStrike" kern="1200" cap="none" spc="0" normalizeH="0" baseline="0"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lang="ko-KR" altLang="en-US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타사 </a:t>
                      </a:r>
                      <a:r>
                        <a:rPr lang="en-US" altLang="ko-KR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↔ </a:t>
                      </a:r>
                      <a:r>
                        <a:rPr lang="ko-KR" altLang="en-US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타사</a:t>
                      </a:r>
                      <a:r>
                        <a:rPr lang="en-US" altLang="ko-KR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/KT </a:t>
                      </a: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lang="ko-KR" altLang="en-US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앱 사용 </a:t>
                      </a:r>
                      <a:endParaRPr lang="en-US" altLang="ko-KR" sz="1100" b="0" kern="1200" spc="-100" baseline="0">
                        <a:gradFill>
                          <a:gsLst>
                            <a:gs pos="0">
                              <a:schemeClr val="tx1">
                                <a:lumMod val="75000"/>
                                <a:lumOff val="25000"/>
                              </a:schemeClr>
                            </a:gs>
                            <a:gs pos="100000">
                              <a:schemeClr val="tx1">
                                <a:lumMod val="75000"/>
                                <a:lumOff val="25000"/>
                              </a:schemeClr>
                            </a:gs>
                          </a:gsLst>
                          <a:lin ang="10800000" scaled="0"/>
                        </a:gra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무료</a:t>
                      </a:r>
                      <a:endParaRPr lang="en-US" altLang="ko-KR" sz="1100" b="0" kern="1200" spc="-100" baseline="0">
                        <a:gradFill>
                          <a:gsLst>
                            <a:gs pos="0">
                              <a:schemeClr val="tx1">
                                <a:lumMod val="75000"/>
                                <a:lumOff val="25000"/>
                              </a:schemeClr>
                            </a:gs>
                            <a:gs pos="100000">
                              <a:schemeClr val="tx1">
                                <a:lumMod val="75000"/>
                                <a:lumOff val="25000"/>
                              </a:schemeClr>
                            </a:gs>
                          </a:gsLst>
                          <a:lin ang="10800000" scaled="0"/>
                        </a:gra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 mVoIP </a:t>
                      </a:r>
                      <a:r>
                        <a:rPr lang="ko-KR" altLang="en-US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통화시 </a:t>
                      </a:r>
                      <a:r>
                        <a:rPr lang="en-US" altLang="ko-KR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DATA </a:t>
                      </a:r>
                      <a:r>
                        <a:rPr lang="ko-KR" altLang="en-US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차감</a:t>
                      </a: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062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400" b="1" kern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endParaRPr lang="en-US" altLang="ko-KR" sz="1100" b="1" kern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lang="ko-KR" altLang="en-US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앱 미사용 </a:t>
                      </a:r>
                      <a:endParaRPr lang="en-US" altLang="ko-KR" sz="1100" b="0" kern="1200" spc="-100" baseline="0">
                        <a:gradFill>
                          <a:gsLst>
                            <a:gs pos="0">
                              <a:schemeClr val="tx1">
                                <a:lumMod val="75000"/>
                                <a:lumOff val="25000"/>
                              </a:schemeClr>
                            </a:gs>
                            <a:gs pos="100000">
                              <a:schemeClr val="tx1">
                                <a:lumMod val="75000"/>
                                <a:lumOff val="25000"/>
                              </a:schemeClr>
                            </a:gs>
                          </a:gsLst>
                          <a:lin ang="10800000" scaled="0"/>
                        </a:gra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발신 요금제 기준</a:t>
                      </a:r>
                      <a:endParaRPr lang="en-US" altLang="ko-KR" sz="1100" b="0" kern="1200" spc="-100" baseline="0">
                        <a:gradFill>
                          <a:gsLst>
                            <a:gs pos="0">
                              <a:schemeClr val="tx1">
                                <a:lumMod val="75000"/>
                                <a:lumOff val="25000"/>
                              </a:schemeClr>
                            </a:gs>
                            <a:gs pos="100000">
                              <a:schemeClr val="tx1">
                                <a:lumMod val="75000"/>
                                <a:lumOff val="25000"/>
                              </a:schemeClr>
                            </a:gs>
                          </a:gsLst>
                          <a:lin ang="10800000" scaled="0"/>
                        </a:gra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/>
                      </a:pPr>
                      <a:endParaRPr lang="ko-KR" altLang="en-US" sz="1100" b="0" kern="1200" spc="-100" baseline="0">
                        <a:gradFill>
                          <a:gsLst>
                            <a:gs pos="0">
                              <a:schemeClr val="tx1">
                                <a:lumMod val="75000"/>
                                <a:lumOff val="25000"/>
                              </a:schemeClr>
                            </a:gs>
                            <a:gs pos="100000">
                              <a:schemeClr val="tx1">
                                <a:lumMod val="75000"/>
                                <a:lumOff val="25000"/>
                              </a:schemeClr>
                            </a:gs>
                          </a:gsLst>
                          <a:lin ang="10800000" scaled="0"/>
                        </a:gra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062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kumimoji="0" lang="ko-KR" altLang="en-US" sz="1200" b="1" i="0" u="none" strike="noStrike" kern="1200" cap="none" spc="-100" normalizeH="0" baseline="0">
                          <a:gradFill>
                            <a:gsLst>
                              <a:gs pos="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  <a:gs pos="10000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</a:gsLst>
                            <a:lin ang="10800000" scaled="0"/>
                          </a:gra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유선</a:t>
                      </a:r>
                      <a:endParaRPr kumimoji="0" lang="en-US" altLang="ko-KR" sz="1200" b="1" i="0" u="none" strike="noStrike" kern="1200" cap="none" spc="-100" normalizeH="0" baseline="0">
                        <a:gradFill>
                          <a:gsLst>
                            <a:gs pos="0">
                              <a:prstClr val="black">
                                <a:lumMod val="75000"/>
                                <a:lumOff val="25000"/>
                              </a:prstClr>
                            </a:gs>
                            <a:gs pos="100000">
                              <a:prstClr val="black">
                                <a:lumMod val="75000"/>
                                <a:lumOff val="25000"/>
                              </a:prstClr>
                            </a:gs>
                          </a:gsLst>
                          <a:lin ang="10800000" scaled="0"/>
                        </a:gra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lang="en-US" altLang="ko-KR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L  ↔  L</a:t>
                      </a: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무료</a:t>
                      </a:r>
                      <a:endParaRPr lang="en-US" altLang="ko-KR" sz="1100" b="0" kern="1200" spc="-100" baseline="0">
                        <a:gradFill>
                          <a:gsLst>
                            <a:gs pos="0">
                              <a:schemeClr val="tx1">
                                <a:lumMod val="75000"/>
                                <a:lumOff val="25000"/>
                              </a:schemeClr>
                            </a:gs>
                            <a:gs pos="100000">
                              <a:schemeClr val="tx1">
                                <a:lumMod val="75000"/>
                                <a:lumOff val="25000"/>
                              </a:schemeClr>
                            </a:gs>
                          </a:gsLst>
                          <a:lin ang="10800000" scaled="0"/>
                        </a:gra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85725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lang="ko-KR" altLang="en-US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기존 기업 전화 요금 기준 과금</a:t>
                      </a:r>
                      <a:endParaRPr lang="en-US" altLang="ko-KR" sz="1100" b="0" kern="1200" spc="-100" baseline="0">
                        <a:gradFill>
                          <a:gsLst>
                            <a:gs pos="0">
                              <a:schemeClr val="tx1">
                                <a:lumMod val="75000"/>
                                <a:lumOff val="25000"/>
                              </a:schemeClr>
                            </a:gs>
                            <a:gs pos="100000">
                              <a:schemeClr val="tx1">
                                <a:lumMod val="75000"/>
                                <a:lumOff val="25000"/>
                              </a:schemeClr>
                            </a:gs>
                          </a:gsLst>
                          <a:lin ang="10800000" scaled="0"/>
                        </a:gra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062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lang="en-US" altLang="ko-KR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L →  App(KT/</a:t>
                      </a:r>
                      <a:r>
                        <a:rPr lang="ko-KR" altLang="en-US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타사</a:t>
                      </a:r>
                      <a:r>
                        <a:rPr lang="en-US" altLang="ko-KR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 )</a:t>
                      </a: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무료</a:t>
                      </a:r>
                      <a:endParaRPr lang="en-US" altLang="ko-KR" sz="1100" b="0" kern="1200" spc="-100" baseline="0">
                        <a:gradFill>
                          <a:gsLst>
                            <a:gs pos="0">
                              <a:schemeClr val="tx1">
                                <a:lumMod val="75000"/>
                                <a:lumOff val="25000"/>
                              </a:schemeClr>
                            </a:gs>
                            <a:gs pos="100000">
                              <a:schemeClr val="tx1">
                                <a:lumMod val="75000"/>
                                <a:lumOff val="25000"/>
                              </a:schemeClr>
                            </a:gs>
                          </a:gsLst>
                          <a:lin ang="10800000" scaled="0"/>
                        </a:gra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1631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endParaRPr lang="en-US" altLang="ko-KR" sz="1000" b="1" baseline="30000">
                        <a:solidFill>
                          <a:schemeClr val="bg1"/>
                        </a:solidFill>
                        <a:effectLst/>
                        <a:latin typeface="맑은 고딕"/>
                        <a:cs typeface="굴림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endParaRPr lang="en-US" altLang="ko-KR" sz="1200" b="1" kern="120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lang="en-US" altLang="ko-KR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L  ↔  *9 + 010(</a:t>
                      </a:r>
                      <a:r>
                        <a:rPr lang="ko-KR" altLang="en-US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임직원번호</a:t>
                      </a:r>
                      <a:r>
                        <a:rPr lang="en-US" altLang="ko-KR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기업 유선통화</a:t>
                      </a: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85725" marR="0" lvl="0" indent="0" algn="l" defTabSz="914229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endParaRPr lang="en-US" altLang="ko-KR" sz="1200" b="1" kern="120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040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kumimoji="0" lang="ko-KR" altLang="en-US" sz="1200" b="1" i="0" u="none" strike="noStrike" kern="1200" cap="none" spc="-100" normalizeH="0" baseline="0">
                          <a:gradFill>
                            <a:gsLst>
                              <a:gs pos="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  <a:gs pos="10000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</a:gsLst>
                            <a:lin ang="10800000" scaled="0"/>
                          </a:gra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외부</a:t>
                      </a:r>
                      <a:endParaRPr kumimoji="0" lang="ko-KR" altLang="en-US" sz="1200" b="1" i="0" u="none" strike="noStrike" kern="1200" cap="none" spc="-100" normalizeH="0" baseline="0">
                        <a:gradFill>
                          <a:gsLst>
                            <a:gs pos="0">
                              <a:prstClr val="black">
                                <a:lumMod val="75000"/>
                                <a:lumOff val="25000"/>
                              </a:prstClr>
                            </a:gs>
                            <a:gs pos="100000">
                              <a:prstClr val="black">
                                <a:lumMod val="75000"/>
                                <a:lumOff val="25000"/>
                              </a:prstClr>
                            </a:gs>
                          </a:gsLst>
                          <a:lin ang="10800000" scaled="0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29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Wingdings"/>
                        <a:buNone/>
                        <a:defRPr/>
                      </a:pPr>
                      <a:r>
                        <a:rPr kumimoji="0" lang="ko-KR" altLang="en-US" sz="1200" b="1" i="0" u="none" strike="noStrike" kern="1200" cap="none" spc="-100" normalizeH="0" baseline="0">
                          <a:gradFill>
                            <a:gsLst>
                              <a:gs pos="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  <a:gs pos="100000">
                                <a:prstClr val="black">
                                  <a:lumMod val="75000"/>
                                  <a:lumOff val="25000"/>
                                </a:prstClr>
                              </a:gs>
                            </a:gsLst>
                            <a:lin ang="10800000" scaled="0"/>
                          </a:gra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무선</a:t>
                      </a:r>
                      <a:endParaRPr kumimoji="0" lang="ko-KR" altLang="en-US" sz="1200" b="1" i="0" u="none" strike="noStrike" kern="1200" cap="none" spc="-100" normalizeH="0" baseline="0">
                        <a:gradFill>
                          <a:gsLst>
                            <a:gs pos="0">
                              <a:prstClr val="black">
                                <a:lumMod val="75000"/>
                                <a:lumOff val="25000"/>
                              </a:prstClr>
                            </a:gs>
                            <a:gs pos="100000">
                              <a:prstClr val="black">
                                <a:lumMod val="75000"/>
                                <a:lumOff val="25000"/>
                              </a:prstClr>
                            </a:gs>
                          </a:gsLst>
                          <a:lin ang="10800000" scaled="0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연결 기업전화 요금 기준 과금 </a:t>
                      </a:r>
                      <a:r>
                        <a:rPr lang="en-US" altLang="ko-KR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기존 관리사무소 일반전화 통화요금에 비해 저렴</a:t>
                      </a:r>
                      <a:r>
                        <a:rPr lang="en-US" altLang="ko-KR" sz="1100" b="0" kern="1200" spc="-100" baseline="0">
                          <a:gradFill>
                            <a:gsLst>
                              <a:gs pos="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  <a:gs pos="100000">
                                <a:schemeClr val="tx1">
                                  <a:lumMod val="75000"/>
                                  <a:lumOff val="25000"/>
                                </a:schemeClr>
                              </a:gs>
                            </a:gsLst>
                            <a:lin ang="10800000" scaled="0"/>
                          </a:gra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66667" marR="66667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1856645" y="1634356"/>
            <a:ext cx="7488842" cy="2040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latinLnBrk="0">
              <a:defRPr/>
            </a:pP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기본 </a:t>
            </a: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3</a:t>
            </a: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회선 이상 신청 </a:t>
            </a: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/</a:t>
            </a: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 사용자 </a:t>
            </a: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1</a:t>
            </a: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명당 </a:t>
            </a: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:</a:t>
            </a: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  </a:t>
            </a:r>
            <a:r>
              <a:rPr lang="ko-KR" altLang="en-US" sz="1600" b="1" spc="-10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월 </a:t>
            </a:r>
            <a:r>
              <a:rPr lang="en-US" altLang="ko-KR" sz="1600" b="1" spc="-10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4,000</a:t>
            </a:r>
            <a:r>
              <a:rPr lang="ko-KR" altLang="en-US" sz="1600" b="1" spc="-10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원</a:t>
            </a:r>
            <a:r>
              <a:rPr lang="en-US" altLang="ko-KR" sz="1600" b="1" spc="-10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(5</a:t>
            </a:r>
            <a:r>
              <a:rPr lang="ko-KR" altLang="en-US" sz="1600" b="1" spc="-10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년 약정시</a:t>
            </a:r>
            <a:r>
              <a:rPr lang="en-US" altLang="ko-KR" sz="1600" b="1" spc="-10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) /</a:t>
            </a:r>
          </a:p>
          <a:p>
            <a:pPr lvl="0" latinLnBrk="0">
              <a:defRPr/>
            </a:pP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기업전용톡</a:t>
            </a: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 app(1,000</a:t>
            </a: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원</a:t>
            </a: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)</a:t>
            </a: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 </a:t>
            </a: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+</a:t>
            </a: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 인터넷전화 기본료</a:t>
            </a: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(2,000</a:t>
            </a: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원</a:t>
            </a: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)+</a:t>
            </a: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 발신번호표시</a:t>
            </a: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(1,000</a:t>
            </a: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원</a:t>
            </a: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)</a:t>
            </a:r>
          </a:p>
          <a:p>
            <a:pPr lvl="0" latinLnBrk="0">
              <a:defRPr/>
            </a:pP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→</a:t>
            </a: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 기업전용톡은 인터넷 전화 기반 부가서비스이므로 인터넷전화 개설 필수</a:t>
            </a:r>
          </a:p>
          <a:p>
            <a:pPr lvl="0" latinLnBrk="0">
              <a:defRPr/>
            </a:pP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→ 기존 사용하던 일반전화 번호 그대로 인터넷전화 전화 시 월 </a:t>
            </a: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2</a:t>
            </a: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천</a:t>
            </a:r>
          </a:p>
          <a:p>
            <a:pPr lvl="0" latinLnBrk="0">
              <a:defRPr/>
            </a:pP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→</a:t>
            </a: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 발신번호표시는 전화를 걸어온 상대방의 전화번호를 표시해주며</a:t>
            </a: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,</a:t>
            </a: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 일반전화 발신번호</a:t>
            </a:r>
          </a:p>
          <a:p>
            <a:pPr lvl="0" latinLnBrk="0">
              <a:defRPr/>
            </a:pP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    표시 서비스요금</a:t>
            </a: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(2800</a:t>
            </a: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원</a:t>
            </a: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)</a:t>
            </a: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보다 저렴</a:t>
            </a:r>
          </a:p>
          <a:p>
            <a:pPr lvl="0" latinLnBrk="0">
              <a:defRPr/>
            </a:pPr>
            <a:endParaRPr lang="ko-KR" altLang="en-US" sz="1600" b="1" spc="-10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10800000" scaled="0"/>
              </a:gradFill>
              <a:latin typeface="+mn-ea"/>
              <a:ea typeface="+mn-ea"/>
              <a:cs typeface="+mn-cs"/>
            </a:endParaRPr>
          </a:p>
          <a:p>
            <a:pPr lvl="0" latinLnBrk="0">
              <a:defRPr/>
            </a:pPr>
            <a:r>
              <a:rPr lang="en-US" altLang="ko-KR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*</a:t>
            </a:r>
            <a:r>
              <a:rPr lang="ko-KR" altLang="en-US" sz="1600" b="1" spc="-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cs"/>
              </a:rPr>
              <a:t>  </a:t>
            </a:r>
            <a:r>
              <a:rPr lang="en-US" altLang="ko-KR" sz="1600" b="1" spc="-10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LGU+ 5,500</a:t>
            </a:r>
            <a:r>
              <a:rPr lang="ko-KR" altLang="en-US" sz="1600" b="1" spc="-10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원</a:t>
            </a:r>
            <a:r>
              <a:rPr lang="en-US" altLang="ko-KR" sz="1600" b="1" spc="-10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(</a:t>
            </a:r>
            <a:r>
              <a:rPr lang="ko-KR" altLang="en-US" sz="1600" b="1" spc="-10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월</a:t>
            </a:r>
            <a:r>
              <a:rPr lang="en-US" altLang="ko-KR" sz="1600" b="1" spc="-10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)</a:t>
            </a:r>
            <a:r>
              <a:rPr lang="ko-KR" altLang="en-US" sz="1600" b="1" spc="-10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 무약정으로 </a:t>
            </a:r>
            <a:r>
              <a:rPr lang="en-US" altLang="ko-KR" sz="1600" b="1" spc="-10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1</a:t>
            </a:r>
            <a:r>
              <a:rPr lang="ko-KR" altLang="en-US" sz="1600" b="1" spc="-10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인  신청도 가능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8233" y="414494"/>
            <a:ext cx="257657" cy="3646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endParaRPr lang="ko-KR" altLang="en-US"/>
          </a:p>
        </p:txBody>
      </p:sp>
      <p:grpSp>
        <p:nvGrpSpPr>
          <p:cNvPr id="4" name="그룹 5"/>
          <p:cNvGrpSpPr/>
          <p:nvPr/>
        </p:nvGrpSpPr>
        <p:grpSpPr>
          <a:xfrm>
            <a:off x="165735" y="209414"/>
            <a:ext cx="8374380" cy="569731"/>
            <a:chOff x="248084" y="209414"/>
            <a:chExt cx="8374380" cy="569731"/>
          </a:xfrm>
        </p:grpSpPr>
        <p:sp>
          <p:nvSpPr>
            <p:cNvPr id="5" name="TextBox 1"/>
            <p:cNvSpPr txBox="1"/>
            <p:nvPr/>
          </p:nvSpPr>
          <p:spPr>
            <a:xfrm>
              <a:off x="804771" y="209414"/>
              <a:ext cx="7817693" cy="5697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lvl="0" indent="0" algn="l" defTabSz="4572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3200" b="1" i="0" u="none" strike="noStrike" kern="1200" cap="none" spc="-150" normalizeH="0" baseline="0">
                  <a:solidFill>
                    <a:srgbClr val="2E1700"/>
                  </a:solidFill>
                  <a:latin typeface="맑은 고딕"/>
                  <a:ea typeface="맑은 고딕"/>
                  <a:cs typeface="나눔바른고딕 Light"/>
                </a:rPr>
                <a:t>kt</a:t>
              </a:r>
              <a:r>
                <a:rPr kumimoji="0" lang="ko-KR" altLang="en-US" sz="3200" b="1" i="0" u="none" strike="noStrike" kern="1200" cap="none" spc="-150" normalizeH="0" baseline="0">
                  <a:solidFill>
                    <a:srgbClr val="2E1700"/>
                  </a:solidFill>
                  <a:latin typeface="맑은 고딕"/>
                  <a:ea typeface="맑은 고딕"/>
                  <a:cs typeface="나눔바른고딕 Light"/>
                </a:rPr>
                <a:t>기업전용</a:t>
              </a:r>
              <a:r>
                <a:rPr kumimoji="0" lang="en-US" altLang="ko-KR" sz="3200" b="1" i="0" u="none" strike="noStrike" kern="1200" cap="none" spc="-150" normalizeH="0" baseline="0">
                  <a:solidFill>
                    <a:srgbClr val="2E1700"/>
                  </a:solidFill>
                  <a:latin typeface="맑은 고딕"/>
                  <a:ea typeface="맑은 고딕"/>
                  <a:cs typeface="나눔바른고딕 Light"/>
                </a:rPr>
                <a:t>talk</a:t>
              </a:r>
              <a:r>
                <a:rPr kumimoji="0" lang="ko-KR" altLang="en-US" sz="3200" b="1" i="0" u="none" strike="noStrike" kern="1200" cap="none" spc="-150" normalizeH="0" baseline="0">
                  <a:solidFill>
                    <a:srgbClr val="2E1700"/>
                  </a:solidFill>
                  <a:latin typeface="맑은 고딕"/>
                  <a:ea typeface="맑은 고딕"/>
                  <a:cs typeface="나눔바른고딕 Light"/>
                </a:rPr>
                <a:t>의 사용료  </a:t>
              </a:r>
              <a:r>
                <a:rPr kumimoji="0" lang="en-US" altLang="ko-KR" sz="3200" b="1" i="0" u="none" strike="noStrike" kern="1200" cap="none" spc="-150" normalizeH="0" baseline="0">
                  <a:solidFill>
                    <a:srgbClr val="2E1700"/>
                  </a:solidFill>
                  <a:latin typeface="맑은 고딕"/>
                  <a:ea typeface="맑은 고딕"/>
                  <a:cs typeface="나눔바른고딕 Light"/>
                </a:rPr>
                <a:t>vs  </a:t>
              </a:r>
              <a:r>
                <a:rPr kumimoji="0" lang="ko-KR" altLang="en-US" sz="3200" b="1" i="0" u="none" strike="noStrike" kern="1200" cap="none" spc="-150" normalizeH="0" baseline="0">
                  <a:solidFill>
                    <a:srgbClr val="2E1700"/>
                  </a:solidFill>
                  <a:latin typeface="맑은 고딕"/>
                  <a:ea typeface="맑은 고딕"/>
                  <a:cs typeface="나눔바른고딕 Light"/>
                </a:rPr>
                <a:t>실제 비용 효과</a:t>
              </a:r>
            </a:p>
          </p:txBody>
        </p:sp>
        <p:sp>
          <p:nvSpPr>
            <p:cNvPr id="6" name="직사각형 2"/>
            <p:cNvSpPr/>
            <p:nvPr/>
          </p:nvSpPr>
          <p:spPr>
            <a:xfrm>
              <a:off x="274320" y="232859"/>
              <a:ext cx="494852" cy="494852"/>
            </a:xfrm>
            <a:prstGeom prst="rect">
              <a:avLst/>
            </a:prstGeom>
            <a:solidFill>
              <a:srgbClr val="2E1700">
                <a:alpha val="100000"/>
              </a:srgbClr>
            </a:solidFill>
            <a:ln w="12700" cap="flat" cmpd="sng" algn="ctr">
              <a:noFill/>
              <a:prstDash val="solid"/>
              <a:miter/>
            </a:ln>
          </p:spPr>
          <p:txBody>
            <a:bodyPr lIns="36000" tIns="36000" rIns="36000" bIns="36000" anchor="ctr"/>
            <a:lstStyle/>
            <a:p>
              <a:pPr marL="0" indent="0" algn="ctr" defTabSz="4572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3200" b="1" i="0" u="none" strike="noStrike" kern="1200" cap="none" spc="0" normalizeH="0" baseline="0">
                <a:solidFill>
                  <a:srgbClr val="FFFFFF"/>
                </a:solidFill>
                <a:latin typeface="맑은 고딕"/>
                <a:ea typeface="맑은 고딕"/>
                <a:cs typeface="나눔바른고딕 Light"/>
              </a:endParaRPr>
            </a:p>
          </p:txBody>
        </p:sp>
        <p:sp>
          <p:nvSpPr>
            <p:cNvPr id="7" name="TextBox 3"/>
            <p:cNvSpPr txBox="1"/>
            <p:nvPr/>
          </p:nvSpPr>
          <p:spPr>
            <a:xfrm>
              <a:off x="248084" y="230930"/>
              <a:ext cx="544830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indent="0" algn="ctr" defTabSz="4572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2800" b="0" i="0" u="none" strike="noStrike" kern="1200" cap="none" spc="-150" normalizeH="0" baseline="0">
                  <a:solidFill>
                    <a:srgbClr val="FFFFFF"/>
                  </a:solidFill>
                  <a:latin typeface="맑은 고딕"/>
                  <a:ea typeface="맑은 고딕"/>
                  <a:cs typeface="나눔바른고딕 Light"/>
                </a:rPr>
                <a:t>11</a:t>
              </a:r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1098012" y="1424406"/>
          <a:ext cx="7709976" cy="4473335"/>
        </p:xfrm>
        <a:graphic>
          <a:graphicData uri="http://schemas.openxmlformats.org/drawingml/2006/table">
            <a:tbl>
              <a:tblPr firstRow="1" bandRow="1"/>
              <a:tblGrid>
                <a:gridCol w="1371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7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67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3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8785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구분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KT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기업전용</a:t>
                      </a:r>
                    </a:p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TALK(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인터넷전화포함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타사 </a:t>
                      </a:r>
                    </a:p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비교가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비고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258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전화 기본료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5,200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KT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전화 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216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 spc="-9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발신전화 표시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KT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전화 부가서비스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689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 spc="-9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기업전용톡 앱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-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sz="1400"/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258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투폰 기능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무료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KT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투넘버 서비스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258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그룹웨어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무료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웅진 그룹웨어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LINEWORKS Lite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4258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무전 기능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무료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+@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전파사용료 분기당 사용료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258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합계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1" i="0" u="none" strike="noStrike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4,000</a:t>
                      </a:r>
                      <a:r>
                        <a:rPr sz="1400" b="1" i="0" u="none" strike="noStrike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FF"/>
                          </a:solidFill>
                          <a:latin typeface="맑은 고딕"/>
                          <a:ea typeface="맑은 고딕"/>
                        </a:rPr>
                        <a:t>18,000</a:t>
                      </a:r>
                      <a:r>
                        <a:rPr sz="1400" b="0" i="0" u="none" strike="noStrike">
                          <a:solidFill>
                            <a:srgbClr val="0000FF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r>
                        <a:rPr lang="EN-US" sz="1400" b="0" i="0" u="none" strike="noStrike">
                          <a:solidFill>
                            <a:srgbClr val="0000FF"/>
                          </a:solidFill>
                          <a:latin typeface="맑은 고딕"/>
                          <a:ea typeface="맑은 고딕"/>
                        </a:rPr>
                        <a:t>+@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월 요금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(1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사용자 당 가격임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165735" y="209414"/>
            <a:ext cx="2802255" cy="569731"/>
            <a:chOff x="248084" y="209414"/>
            <a:chExt cx="2802255" cy="569731"/>
          </a:xfrm>
        </p:grpSpPr>
        <p:sp>
          <p:nvSpPr>
            <p:cNvPr id="2" name="TextBox 1"/>
            <p:cNvSpPr txBox="1"/>
            <p:nvPr/>
          </p:nvSpPr>
          <p:spPr>
            <a:xfrm>
              <a:off x="804775" y="209414"/>
              <a:ext cx="2245564" cy="5697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ko-KR" altLang="en-US" sz="3200" b="1" spc="-150">
                  <a:solidFill>
                    <a:srgbClr val="2E1700"/>
                  </a:solidFill>
                  <a:latin typeface="맑은 고딕"/>
                  <a:ea typeface="맑은 고딕"/>
                  <a:cs typeface="+mn-cs"/>
                </a:rPr>
                <a:t>서비스 신청</a:t>
              </a:r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274320" y="232859"/>
              <a:ext cx="494852" cy="494852"/>
            </a:xfrm>
            <a:prstGeom prst="rect">
              <a:avLst/>
            </a:prstGeom>
            <a:solidFill>
              <a:srgbClr val="2E1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defRPr/>
              </a:pPr>
              <a:endParaRPr lang="ko-KR" altLang="en-US" sz="3200" b="1">
                <a:solidFill>
                  <a:schemeClr val="bg1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48084" y="230930"/>
              <a:ext cx="544830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800" spc="-150">
                  <a:solidFill>
                    <a:schemeClr val="bg1"/>
                  </a:solidFill>
                  <a:latin typeface="맑은 고딕"/>
                  <a:ea typeface="맑은 고딕"/>
                  <a:cs typeface="+mn-cs"/>
                </a:rPr>
                <a:t>12</a:t>
              </a:r>
            </a:p>
          </p:txBody>
        </p:sp>
      </p:grpSp>
      <p:sp>
        <p:nvSpPr>
          <p:cNvPr id="304" name="TextBox 303"/>
          <p:cNvSpPr txBox="1"/>
          <p:nvPr/>
        </p:nvSpPr>
        <p:spPr>
          <a:xfrm>
            <a:off x="370395" y="1440261"/>
            <a:ext cx="9165209" cy="585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/>
              <a:t>1.</a:t>
            </a:r>
            <a:r>
              <a:rPr lang="ko-KR" altLang="en-US"/>
              <a:t> </a:t>
            </a:r>
            <a:r>
              <a:rPr lang="en-US" altLang="ko-KR"/>
              <a:t>kt</a:t>
            </a:r>
            <a:r>
              <a:rPr lang="ko-KR" altLang="en-US"/>
              <a:t>기업전용</a:t>
            </a:r>
            <a:r>
              <a:rPr lang="en-US" altLang="ko-KR"/>
              <a:t>talk</a:t>
            </a:r>
            <a:r>
              <a:rPr lang="ko-KR" altLang="en-US"/>
              <a:t>은</a:t>
            </a:r>
            <a:r>
              <a:rPr lang="en-US" altLang="ko-KR"/>
              <a:t> </a:t>
            </a:r>
            <a:r>
              <a:rPr lang="ko-KR" altLang="en-US"/>
              <a:t>인터넷전화</a:t>
            </a:r>
            <a:r>
              <a:rPr lang="en-US" altLang="ko-KR"/>
              <a:t>(</a:t>
            </a:r>
            <a:r>
              <a:rPr lang="ko-KR" altLang="en-US"/>
              <a:t>센트릭스</a:t>
            </a:r>
            <a:r>
              <a:rPr lang="en-US" altLang="ko-KR"/>
              <a:t>)</a:t>
            </a:r>
            <a:r>
              <a:rPr lang="ko-KR" altLang="en-US"/>
              <a:t>의 부가서비스 형태로 제공합니다</a:t>
            </a:r>
            <a:r>
              <a:rPr lang="en-US" altLang="ko-KR"/>
              <a:t>.</a:t>
            </a:r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2.</a:t>
            </a:r>
            <a:r>
              <a:rPr lang="ko-KR" altLang="en-US"/>
              <a:t> </a:t>
            </a:r>
            <a:r>
              <a:rPr lang="en-US" altLang="ko-KR"/>
              <a:t>kt</a:t>
            </a:r>
            <a:r>
              <a:rPr lang="ko-KR" altLang="en-US"/>
              <a:t>기업전용</a:t>
            </a:r>
            <a:r>
              <a:rPr lang="en-US" altLang="ko-KR"/>
              <a:t>talk</a:t>
            </a:r>
            <a:r>
              <a:rPr lang="ko-KR" altLang="en-US"/>
              <a:t>은</a:t>
            </a:r>
            <a:r>
              <a:rPr lang="en-US" altLang="ko-KR"/>
              <a:t> ip-pbx</a:t>
            </a:r>
            <a:r>
              <a:rPr lang="ko-KR" altLang="en-US"/>
              <a:t>구내교환기</a:t>
            </a:r>
            <a:r>
              <a:rPr lang="en-US" altLang="ko-KR"/>
              <a:t>(</a:t>
            </a:r>
            <a:r>
              <a:rPr lang="ko-KR" altLang="en-US"/>
              <a:t>또는 센트릭스</a:t>
            </a:r>
            <a:r>
              <a:rPr lang="en-US" altLang="ko-KR"/>
              <a:t>)</a:t>
            </a:r>
            <a:r>
              <a:rPr lang="ko-KR" altLang="en-US"/>
              <a:t>가 설치되어야 서비스가 가능하므로</a:t>
            </a:r>
          </a:p>
          <a:p>
            <a:pPr>
              <a:defRPr/>
            </a:pPr>
            <a:r>
              <a:rPr lang="ko-KR" altLang="en-US"/>
              <a:t>   주로 기업용</a:t>
            </a:r>
            <a:r>
              <a:rPr lang="en-US" altLang="ko-KR"/>
              <a:t>(</a:t>
            </a:r>
            <a:r>
              <a:rPr lang="ko-KR" altLang="en-US"/>
              <a:t>의무사용회선수 </a:t>
            </a:r>
            <a:r>
              <a:rPr lang="en-US" altLang="ko-KR"/>
              <a:t>20</a:t>
            </a:r>
            <a:r>
              <a:rPr lang="ko-KR" altLang="en-US"/>
              <a:t>대</a:t>
            </a:r>
            <a:r>
              <a:rPr lang="en-US" altLang="ko-KR"/>
              <a:t>)</a:t>
            </a:r>
            <a:r>
              <a:rPr lang="ko-KR" altLang="en-US"/>
              <a:t>으로 서비스하였던 상품으로 아파트관리사무소의 </a:t>
            </a:r>
          </a:p>
          <a:p>
            <a:pPr>
              <a:defRPr/>
            </a:pPr>
            <a:r>
              <a:rPr lang="ko-KR" altLang="en-US"/>
              <a:t>   경우 기준을 완화하여 제공하나</a:t>
            </a:r>
            <a:r>
              <a:rPr lang="en-US" altLang="ko-KR"/>
              <a:t>,</a:t>
            </a:r>
            <a:r>
              <a:rPr lang="ko-KR" altLang="en-US"/>
              <a:t> 최소 </a:t>
            </a:r>
            <a:r>
              <a:rPr lang="en-US" altLang="ko-KR"/>
              <a:t>3</a:t>
            </a:r>
            <a:r>
              <a:rPr lang="ko-KR" altLang="en-US"/>
              <a:t>회선 이상 신청하여야 합니다</a:t>
            </a:r>
            <a:r>
              <a:rPr lang="en-US" altLang="ko-KR"/>
              <a:t>.</a:t>
            </a:r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3.</a:t>
            </a:r>
            <a:r>
              <a:rPr lang="ko-KR" altLang="en-US"/>
              <a:t> 기존 인터넷 전화를 사용하는 단지는 사용대수 만큼 인터넷 전화 추가 설치를 안하셔도</a:t>
            </a:r>
          </a:p>
          <a:p>
            <a:pPr>
              <a:defRPr/>
            </a:pPr>
            <a:r>
              <a:rPr lang="ko-KR" altLang="en-US"/>
              <a:t>    됩니다</a:t>
            </a:r>
            <a:r>
              <a:rPr lang="en-US" altLang="ko-KR"/>
              <a:t>.</a:t>
            </a:r>
            <a:r>
              <a:rPr lang="ko-KR" altLang="en-US"/>
              <a:t>       </a:t>
            </a:r>
          </a:p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en-US" altLang="ko-KR"/>
              <a:t>4.</a:t>
            </a:r>
            <a:r>
              <a:rPr lang="ko-KR" altLang="en-US"/>
              <a:t> 일반전화를 사용하는 단지는 일반전화번호 그대로 인터넷전화로 전환 사용 가능합니다</a:t>
            </a:r>
            <a:r>
              <a:rPr lang="en-US" altLang="ko-KR"/>
              <a:t>.</a:t>
            </a:r>
            <a:r>
              <a:rPr lang="ko-KR" altLang="en-US"/>
              <a:t> </a:t>
            </a:r>
          </a:p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en-US" altLang="ko-KR"/>
              <a:t>5.</a:t>
            </a:r>
            <a:r>
              <a:rPr lang="ko-KR" altLang="en-US"/>
              <a:t> 서비스 신청은 저희 회사가 추가 비용없이 대행을 해드리며</a:t>
            </a:r>
            <a:r>
              <a:rPr lang="en-US" altLang="ko-KR"/>
              <a:t>(</a:t>
            </a:r>
            <a:r>
              <a:rPr lang="ko-KR" altLang="en-US"/>
              <a:t>복잡함</a:t>
            </a:r>
            <a:r>
              <a:rPr lang="en-US" altLang="ko-KR"/>
              <a:t>),</a:t>
            </a:r>
            <a:r>
              <a:rPr lang="ko-KR" altLang="en-US"/>
              <a:t> 이를 위해 사업자</a:t>
            </a:r>
          </a:p>
          <a:p>
            <a:pPr>
              <a:defRPr/>
            </a:pPr>
            <a:r>
              <a:rPr lang="ko-KR" altLang="en-US"/>
              <a:t>   등록증</a:t>
            </a:r>
            <a:r>
              <a:rPr lang="en-US" altLang="ko-KR"/>
              <a:t>,</a:t>
            </a:r>
            <a:r>
              <a:rPr lang="ko-KR" altLang="en-US"/>
              <a:t> 명의인 신분증사본이 필요하며</a:t>
            </a:r>
            <a:r>
              <a:rPr lang="en-US" altLang="ko-KR"/>
              <a:t>,</a:t>
            </a:r>
            <a:r>
              <a:rPr lang="ko-KR" altLang="en-US"/>
              <a:t> 사용자별로 성명</a:t>
            </a:r>
            <a:r>
              <a:rPr lang="en-US" altLang="ko-KR"/>
              <a:t>,</a:t>
            </a:r>
            <a:r>
              <a:rPr lang="ko-KR" altLang="en-US"/>
              <a:t> 직위</a:t>
            </a:r>
            <a:r>
              <a:rPr lang="en-US" altLang="ko-KR"/>
              <a:t>,</a:t>
            </a:r>
            <a:r>
              <a:rPr lang="ko-KR" altLang="en-US"/>
              <a:t> 폰번호</a:t>
            </a:r>
            <a:r>
              <a:rPr lang="en-US" altLang="ko-KR"/>
              <a:t>,</a:t>
            </a:r>
            <a:r>
              <a:rPr lang="ko-KR" altLang="en-US"/>
              <a:t> 이메일주소가</a:t>
            </a:r>
          </a:p>
          <a:p>
            <a:pPr>
              <a:defRPr/>
            </a:pPr>
            <a:r>
              <a:rPr lang="ko-KR" altLang="en-US"/>
              <a:t>   필요합니다</a:t>
            </a:r>
            <a:r>
              <a:rPr lang="en-US" altLang="ko-KR"/>
              <a:t>.</a:t>
            </a:r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6.</a:t>
            </a:r>
            <a:r>
              <a:rPr lang="ko-KR" altLang="en-US"/>
              <a:t> 신청 및 문의처 </a:t>
            </a:r>
            <a:r>
              <a:rPr lang="en-US" altLang="ko-KR"/>
              <a:t>:</a:t>
            </a:r>
            <a:r>
              <a:rPr lang="ko-KR" altLang="en-US"/>
              <a:t> </a:t>
            </a:r>
            <a:r>
              <a:rPr lang="en-US" altLang="ko-KR"/>
              <a:t>1899-0495/</a:t>
            </a:r>
            <a:r>
              <a:rPr lang="ko-KR" altLang="en-US"/>
              <a:t> </a:t>
            </a:r>
            <a:r>
              <a:rPr lang="en-US" altLang="ko-KR"/>
              <a:t>031-657-5912</a:t>
            </a:r>
            <a:r>
              <a:rPr lang="ko-KR" altLang="en-US"/>
              <a:t> </a:t>
            </a:r>
            <a:r>
              <a:rPr lang="en-US" altLang="ko-KR"/>
              <a:t>   fax 031-654-2797</a:t>
            </a:r>
          </a:p>
          <a:p>
            <a:pPr>
              <a:defRPr/>
            </a:pPr>
            <a:r>
              <a:rPr lang="en-US" altLang="ko-KR"/>
              <a:t>                              hr.kim@sherpago.co.kr</a:t>
            </a:r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*</a:t>
            </a:r>
            <a:r>
              <a:rPr lang="ko-KR" altLang="en-US"/>
              <a:t> 기타 자세한 안내는 </a:t>
            </a:r>
            <a:r>
              <a:rPr lang="en-US" altLang="ko-KR">
                <a:hlinkClick r:id="rId2"/>
              </a:rPr>
              <a:t>www.sherpago.co.kr</a:t>
            </a:r>
            <a:r>
              <a:rPr lang="en-US" altLang="ko-KR"/>
              <a:t> </a:t>
            </a:r>
            <a:r>
              <a:rPr lang="ko-KR" altLang="en-US"/>
              <a:t>사이트 팝업 안내를 참조바랍니다</a:t>
            </a:r>
            <a:r>
              <a:rPr lang="en-US" altLang="ko-KR"/>
              <a:t>.</a:t>
            </a:r>
          </a:p>
          <a:p>
            <a:pPr>
              <a:defRPr/>
            </a:pPr>
            <a:r>
              <a:rPr lang="ko-KR" altLang="en-US"/>
              <a:t>  </a:t>
            </a:r>
          </a:p>
          <a:p>
            <a:pPr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C:\Users\공유폴더\표지 엔딩\05.pn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524654" y="3152775"/>
            <a:ext cx="2428346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47" name="Picture 4" descr="C:\Users\공유폴더\표지 엔딩\05.png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601362" y="3009900"/>
            <a:ext cx="104907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나눔">
      <a:majorFont>
        <a:latin typeface="나눔바른고딕"/>
        <a:ea typeface="나눔바른고딕"/>
        <a:cs typeface=""/>
      </a:majorFont>
      <a:minorFont>
        <a:latin typeface="나눔바른고딕 Light"/>
        <a:ea typeface="나눔바른고딕 Light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1370</Words>
  <Application>Microsoft Office PowerPoint</Application>
  <PresentationFormat>A4 용지(210x297mm)</PresentationFormat>
  <Paragraphs>263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굴림</vt:lpstr>
      <vt:lpstr>나눔바른고딕</vt:lpstr>
      <vt:lpstr>나눔바른고딕 Light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Windows 사용자</cp:lastModifiedBy>
  <cp:revision>434</cp:revision>
  <dcterms:created xsi:type="dcterms:W3CDTF">2016-08-24T13:46:33Z</dcterms:created>
  <dcterms:modified xsi:type="dcterms:W3CDTF">2020-06-08T05:54:00Z</dcterms:modified>
  <cp:version>1000.0000.01</cp:version>
</cp:coreProperties>
</file>